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28.jpeg" ContentType="image/jpe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6.png" ContentType="image/png"/>
  <Override PartName="/ppt/media/image7.png" ContentType="image/png"/>
  <Override PartName="/ppt/media/image9.jpeg" ContentType="image/jpeg"/>
  <Override PartName="/ppt/media/image51.png" ContentType="image/png"/>
  <Override PartName="/ppt/media/image10.png" ContentType="image/png"/>
  <Override PartName="/ppt/media/image11.png" ContentType="image/png"/>
  <Override PartName="/ppt/media/image57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19.png" ContentType="image/png"/>
  <Override PartName="/ppt/media/image20.jpeg" ContentType="image/jpeg"/>
  <Override PartName="/ppt/media/image44.png" ContentType="image/png"/>
  <Override PartName="/ppt/media/image21.jpeg" ContentType="image/jpeg"/>
  <Override PartName="/ppt/media/image54.png" ContentType="image/png"/>
  <Override PartName="/ppt/media/image22.jpeg" ContentType="image/jpeg"/>
  <Override PartName="/ppt/media/image23.jpeg" ContentType="image/jpeg"/>
  <Override PartName="/ppt/media/image25.png" ContentType="image/png"/>
  <Override PartName="/ppt/media/image36.jpeg" ContentType="image/jpe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41.jpeg" ContentType="image/jpeg"/>
  <Override PartName="/ppt/media/image31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2.jpeg" ContentType="image/jpeg"/>
  <Override PartName="/ppt/media/image43.png" ContentType="image/png"/>
  <Override PartName="/ppt/media/image49.jpeg" ContentType="image/jpe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55.jpeg" ContentType="image/jpeg"/>
  <Override PartName="/ppt/media/image50.jpeg" ContentType="image/jpeg"/>
  <Override PartName="/ppt/media/image52.png" ContentType="image/png"/>
  <Override PartName="/ppt/media/image53.png" ContentType="image/png"/>
  <Override PartName="/ppt/media/image56.png" ContentType="image/png"/>
  <Override PartName="/ppt/media/image60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desplazar la diapositiva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editar el formato de las notas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&lt;cabecera&gt;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16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&lt;fecha/hora&gt;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ftr" idx="17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sldNum" idx="18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9E8C247-7592-493D-825D-672E403B11F5}" type="slidenum"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23E032-ED17-4871-B53D-6B672C7737A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419A76-E44A-47BC-BA0A-B40EAB4FBE0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91A82A-D94B-43AF-804F-C3DF5B6E70B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6B046A-FE8D-4FA3-AA8E-97879079B1F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33A06C5-7F82-4926-A779-ED7E3A73924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3534A0-C0E3-4363-BEAC-CA8241857F2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1540 nm is the optimal wavelength for soliton formation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in your material because the anomalous dispersion is strongest there, maximizing the nonlinear-dispersive balance needed for soliton and SCG phenomena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456305-0322-4AC8-81E3-50EA21D7DD0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Ideal vs. Realistic Mode Profiles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 FDTD simulations (especially with default or idealized settings), the </a:t>
            </a: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waveguide modes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are often </a:t>
            </a:r>
            <a:r>
              <a:rPr b="0" i="1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tightly confined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and don’t "leak" as much into the cladding.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causes </a:t>
            </a: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evanescent fields to decay rapidly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, so you need </a:t>
            </a: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very small gaps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(like &lt;30 nm) to get any noticeable coupling.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Reality check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: In fabricated devices, imperfections (e.g. sidewall roughness, cladding variations, index gradients) often </a:t>
            </a: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increase the mode size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or cause </a:t>
            </a:r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more field overlap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, boosting coupling even at larger gaps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9EA1A1-8E96-44A7-B7E3-684E2097026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006C3B-000C-4457-AD19-6E2683C5019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128C2A-DC4D-418E-A351-66CEBC791F0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700CD1-2E17-4D2D-8E24-A15680E86E3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541344-5CAF-44B5-B85B-A1198F84649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96B8BB-8315-46F2-9AFA-74DB083731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97D11E-7B20-4C56-989F-31FC2B018A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17C945-E4F0-44B0-B719-FE79ECA8F5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5361A7A-C67D-43E0-8FAC-877AE3B6BC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F35E439-48D3-4A75-9D17-255D0841FD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6F6DE60-E80C-4D42-94C7-7574E0403F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lse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ra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ita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tít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ul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editar el formato de texto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Segundo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Tercer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Cuarto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Quinto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Sexto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Séptimo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9D7A69-1A94-48C2-AD63-025F56E247E8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&lt;fecha/hora&gt;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tí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editar el formato de texto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Segundo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Tercer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Cuarto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Quinto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Sexto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Séptimo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C3CAFF-1DDB-4558-96CA-032E52B52740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&lt;fecha/hora&gt;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eaVert">
            <a:no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ul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ra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ita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tít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ul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eaVer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editar el formato de texto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Segundo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Tercer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Cuarto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Quinto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Sexto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Séptimo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AD310D-AB0D-4545-9A80-9D932EF8D1AC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&lt;fecha/hora&gt;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par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ar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del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 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títul</a:t>
            </a: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editar el formato de texto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Segundo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Tercer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Cuarto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Quinto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Sexto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Séptimo nivel del esquema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1E3342-9630-4FCE-B180-532108FF9995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&lt;fecha/hora&gt;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8C641E3-1B17-4A71-A2B8-BA1C9398C13A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&lt;fecha/hora&gt;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editar el formato del texto de título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editar el formato de texto del esquema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Segundo nivel del esquema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Tercer nivel del esquema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Cuarto nivel del esquema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Quinto nivel del esquema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Sexto nivel del esquema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Séptimo nivel del esquema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  <p:sldLayoutId id="2147483658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jpeg"/><Relationship Id="rId8" Type="http://schemas.openxmlformats.org/officeDocument/2006/relationships/image" Target="../media/image42.jpeg"/><Relationship Id="rId9" Type="http://schemas.openxmlformats.org/officeDocument/2006/relationships/image" Target="../media/image43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jpeg"/><Relationship Id="rId8" Type="http://schemas.openxmlformats.org/officeDocument/2006/relationships/image" Target="../media/image50.jpeg"/><Relationship Id="rId9" Type="http://schemas.openxmlformats.org/officeDocument/2006/relationships/image" Target="../media/image51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jpeg"/><Relationship Id="rId6" Type="http://schemas.openxmlformats.org/officeDocument/2006/relationships/image" Target="../media/image56.png"/><Relationship Id="rId7" Type="http://schemas.openxmlformats.org/officeDocument/2006/relationships/image" Target="../media/image57.jpe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95560" y="2286000"/>
            <a:ext cx="11895480" cy="228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5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1. Ge</a:t>
            </a:r>
            <a:r>
              <a:rPr b="1" lang="en-US" sz="35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2</a:t>
            </a:r>
            <a:r>
              <a:rPr b="1" lang="en-US" sz="35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Sb</a:t>
            </a:r>
            <a:r>
              <a:rPr b="1" lang="en-US" sz="35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2</a:t>
            </a:r>
            <a:r>
              <a:rPr b="1" lang="en-US" sz="35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Se</a:t>
            </a:r>
            <a:r>
              <a:rPr b="1" lang="en-US" sz="35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4</a:t>
            </a:r>
            <a:r>
              <a:rPr b="1" lang="en-US" sz="35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Te on SiO</a:t>
            </a:r>
            <a:r>
              <a:rPr b="1" lang="en-US" sz="35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2</a:t>
            </a:r>
            <a:r>
              <a:rPr b="1" lang="en-US" sz="35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:</a:t>
            </a:r>
            <a:br>
              <a:rPr sz="3300"/>
            </a:br>
            <a:r>
              <a:rPr b="1" lang="en-US" sz="33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 </a:t>
            </a:r>
            <a:br>
              <a:rPr sz="1200"/>
            </a:br>
            <a:r>
              <a:rPr b="1" lang="en-US" sz="28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A Tunable Monolithic Platform for Integrated Photonics </a:t>
            </a:r>
            <a:br>
              <a:rPr sz="2800"/>
            </a:br>
            <a:r>
              <a:rPr b="1" lang="en-US" sz="28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</a:rPr>
              <a:t>with Large Thermo-optic Coefficient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Rectangle 11"/>
          <p:cNvSpPr/>
          <p:nvPr/>
        </p:nvSpPr>
        <p:spPr>
          <a:xfrm>
            <a:off x="0" y="2302920"/>
            <a:ext cx="294840" cy="2268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44" name="Rectangle 12"/>
          <p:cNvSpPr/>
          <p:nvPr/>
        </p:nvSpPr>
        <p:spPr>
          <a:xfrm>
            <a:off x="0" y="4588920"/>
            <a:ext cx="294840" cy="22683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45" name="Picture 14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Rectangle 10"/>
          <p:cNvSpPr/>
          <p:nvPr/>
        </p:nvSpPr>
        <p:spPr>
          <a:xfrm>
            <a:off x="0" y="0"/>
            <a:ext cx="300960" cy="22852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47" name="TextBox 16"/>
          <p:cNvSpPr/>
          <p:nvPr/>
        </p:nvSpPr>
        <p:spPr>
          <a:xfrm rot="16200000">
            <a:off x="-983880" y="934200"/>
            <a:ext cx="226836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39" name="TextBox 17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Characterization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Experimental Setup &amp; Photonic Devices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TextBox 1"/>
          <p:cNvSpPr/>
          <p:nvPr/>
        </p:nvSpPr>
        <p:spPr>
          <a:xfrm>
            <a:off x="11801520" y="6447600"/>
            <a:ext cx="47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13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42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343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4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45" name="TextBox 30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46" name="Group 15"/>
          <p:cNvGrpSpPr/>
          <p:nvPr/>
        </p:nvGrpSpPr>
        <p:grpSpPr>
          <a:xfrm>
            <a:off x="6541560" y="924120"/>
            <a:ext cx="5415480" cy="2873520"/>
            <a:chOff x="6541560" y="924120"/>
            <a:chExt cx="5415480" cy="2873520"/>
          </a:xfrm>
        </p:grpSpPr>
        <p:pic>
          <p:nvPicPr>
            <p:cNvPr id="347" name="Picture 10" descr="A graph of a waveform&#10;&#10;AI-generated content may be incorrect."/>
            <p:cNvPicPr/>
            <p:nvPr/>
          </p:nvPicPr>
          <p:blipFill>
            <a:blip r:embed="rId2"/>
            <a:stretch/>
          </p:blipFill>
          <p:spPr>
            <a:xfrm>
              <a:off x="6716520" y="1238040"/>
              <a:ext cx="3139560" cy="25596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48" name="TextBox 11"/>
            <p:cNvSpPr/>
            <p:nvPr/>
          </p:nvSpPr>
          <p:spPr>
            <a:xfrm>
              <a:off x="6541560" y="924120"/>
              <a:ext cx="3656880" cy="3376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>
                      <a:alpha val="1000"/>
                    </a:srgbClr>
                  </a:solidFill>
                  <a:effectLst/>
                  <a:uFillTx/>
                  <a:latin typeface="Aptos"/>
                  <a:ea typeface="DejaVu Sans"/>
                </a:rPr>
                <a:t> 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" name="TextBox 12"/>
            <p:cNvSpPr/>
            <p:nvPr/>
          </p:nvSpPr>
          <p:spPr>
            <a:xfrm>
              <a:off x="10101600" y="1979640"/>
              <a:ext cx="1855440" cy="64548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solidFill>
                <a:srgbClr val="0f9ed5">
                  <a:lumMod val="60000"/>
                  <a:lumOff val="40000"/>
                </a:srgbClr>
              </a:solidFill>
            </a:ln>
            <a:effectLst>
              <a:glow rad="50760">
                <a:srgbClr val="00a5e4">
                  <a:alpha val="20000"/>
                </a:srgbClr>
              </a:glo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>
                      <a:alpha val="1000"/>
                    </a:srgbClr>
                  </a:solidFill>
                  <a:effectLst/>
                  <a:uFillTx/>
                  <a:latin typeface="Aptos"/>
                  <a:ea typeface="DejaVu Sans"/>
                </a:rPr>
                <a:t> 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50" name="Group 16"/>
          <p:cNvGrpSpPr/>
          <p:nvPr/>
        </p:nvGrpSpPr>
        <p:grpSpPr>
          <a:xfrm>
            <a:off x="6707160" y="3848760"/>
            <a:ext cx="5278320" cy="2862000"/>
            <a:chOff x="6707160" y="3848760"/>
            <a:chExt cx="5278320" cy="2862000"/>
          </a:xfrm>
        </p:grpSpPr>
        <p:pic>
          <p:nvPicPr>
            <p:cNvPr id="351" name="Picture 6" descr="A diagram of a blue and red line&#10;&#10;AI-generated content may be incorrect."/>
            <p:cNvPicPr/>
            <p:nvPr/>
          </p:nvPicPr>
          <p:blipFill>
            <a:blip r:embed="rId5"/>
            <a:stretch/>
          </p:blipFill>
          <p:spPr>
            <a:xfrm>
              <a:off x="6707160" y="4151160"/>
              <a:ext cx="3148920" cy="25596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52" name="TextBox 7"/>
            <p:cNvSpPr/>
            <p:nvPr/>
          </p:nvSpPr>
          <p:spPr>
            <a:xfrm>
              <a:off x="7620120" y="3848760"/>
              <a:ext cx="1734840" cy="337680"/>
            </a:xfrm>
            <a:prstGeom prst="rect">
              <a:avLst/>
            </a:pr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>
                      <a:alpha val="1000"/>
                    </a:srgbClr>
                  </a:solidFill>
                  <a:effectLst/>
                  <a:uFillTx/>
                  <a:latin typeface="Aptos"/>
                  <a:ea typeface="DejaVu Sans"/>
                </a:rPr>
                <a:t> 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" name="TextBox 13"/>
            <p:cNvSpPr/>
            <p:nvPr/>
          </p:nvSpPr>
          <p:spPr>
            <a:xfrm>
              <a:off x="10011240" y="5082480"/>
              <a:ext cx="1974240" cy="645480"/>
            </a:xfrm>
            <a:prstGeom prst="rect">
              <a:avLst/>
            </a:prstGeom>
            <a:blipFill rotWithShape="0">
              <a:blip r:embed="rId7"/>
              <a:srcRect/>
              <a:stretch/>
            </a:blipFill>
            <a:ln w="0">
              <a:solidFill>
                <a:srgbClr val="0f9ed5">
                  <a:lumMod val="60000"/>
                  <a:lumOff val="40000"/>
                </a:srgbClr>
              </a:solidFill>
            </a:ln>
            <a:effectLst>
              <a:glow rad="50760">
                <a:srgbClr val="00a5e4">
                  <a:alpha val="20000"/>
                </a:srgbClr>
              </a:glo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>
                      <a:alpha val="1000"/>
                    </a:srgbClr>
                  </a:solidFill>
                  <a:effectLst/>
                  <a:uFillTx/>
                  <a:latin typeface="Aptos"/>
                  <a:ea typeface="DejaVu Sans"/>
                </a:rPr>
                <a:t> 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354" name="Picture 3" descr="A computer screen with a computer and a machine&#10;&#10;AI-generated content may be incorrect."/>
          <p:cNvPicPr/>
          <p:nvPr/>
        </p:nvPicPr>
        <p:blipFill>
          <a:blip r:embed="rId8"/>
          <a:stretch/>
        </p:blipFill>
        <p:spPr>
          <a:xfrm>
            <a:off x="503640" y="1105560"/>
            <a:ext cx="6089760" cy="3260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55" name="Group 45"/>
          <p:cNvGrpSpPr/>
          <p:nvPr/>
        </p:nvGrpSpPr>
        <p:grpSpPr>
          <a:xfrm>
            <a:off x="847800" y="4605840"/>
            <a:ext cx="5402160" cy="1735560"/>
            <a:chOff x="847800" y="4605840"/>
            <a:chExt cx="5402160" cy="1735560"/>
          </a:xfrm>
        </p:grpSpPr>
        <p:pic>
          <p:nvPicPr>
            <p:cNvPr id="356" name="Picture 9" descr="A close up of a device&#10;&#10;AI-generated content may be incorrect."/>
            <p:cNvPicPr/>
            <p:nvPr/>
          </p:nvPicPr>
          <p:blipFill>
            <a:blip r:embed="rId9"/>
            <a:stretch/>
          </p:blipFill>
          <p:spPr>
            <a:xfrm>
              <a:off x="2437200" y="4605840"/>
              <a:ext cx="2314440" cy="17355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57" name="TextBox 21"/>
            <p:cNvSpPr/>
            <p:nvPr/>
          </p:nvSpPr>
          <p:spPr>
            <a:xfrm>
              <a:off x="1079280" y="5898240"/>
              <a:ext cx="113184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14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Metal Stage</a:t>
              </a:r>
              <a:endParaRPr b="0" lang="es-CO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" name="TextBox 22"/>
            <p:cNvSpPr/>
            <p:nvPr/>
          </p:nvSpPr>
          <p:spPr>
            <a:xfrm>
              <a:off x="1119600" y="4605840"/>
              <a:ext cx="105228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14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Fiber Array</a:t>
              </a:r>
              <a:endParaRPr b="0" lang="es-CO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TextBox 23"/>
            <p:cNvSpPr/>
            <p:nvPr/>
          </p:nvSpPr>
          <p:spPr>
            <a:xfrm>
              <a:off x="847800" y="5352120"/>
              <a:ext cx="159768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14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3D Printed Holder</a:t>
              </a:r>
              <a:endParaRPr b="0" lang="es-CO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TextBox 24"/>
            <p:cNvSpPr/>
            <p:nvPr/>
          </p:nvSpPr>
          <p:spPr>
            <a:xfrm>
              <a:off x="4820760" y="4605840"/>
              <a:ext cx="142920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14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Electrical Probe</a:t>
              </a:r>
              <a:endParaRPr b="0" lang="es-CO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TextBox 25"/>
            <p:cNvSpPr/>
            <p:nvPr/>
          </p:nvSpPr>
          <p:spPr>
            <a:xfrm>
              <a:off x="5006520" y="5474160"/>
              <a:ext cx="54684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14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DUT</a:t>
              </a:r>
              <a:endParaRPr b="0" lang="es-CO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TextBox 26"/>
            <p:cNvSpPr/>
            <p:nvPr/>
          </p:nvSpPr>
          <p:spPr>
            <a:xfrm>
              <a:off x="4865040" y="5879160"/>
              <a:ext cx="103248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14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Thermistor</a:t>
              </a:r>
              <a:endParaRPr b="0" lang="es-CO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363" name="Straight Arrow Connector 28"/>
            <p:cNvCxnSpPr>
              <a:stCxn id="358" idx="3"/>
            </p:cNvCxnSpPr>
            <p:nvPr/>
          </p:nvCxnSpPr>
          <p:spPr>
            <a:xfrm>
              <a:off x="2171880" y="4757400"/>
              <a:ext cx="1091880" cy="2880"/>
            </a:xfrm>
            <a:prstGeom prst="straightConnector1">
              <a:avLst/>
            </a:prstGeom>
            <a:ln w="19080">
              <a:solidFill>
                <a:srgbClr val="e97132">
                  <a:lumMod val="60000"/>
                  <a:lumOff val="40000"/>
                </a:srgbClr>
              </a:solidFill>
              <a:miter/>
              <a:tailEnd len="med" type="triangle" w="med"/>
            </a:ln>
          </p:spPr>
        </p:cxnSp>
        <p:cxnSp>
          <p:nvCxnSpPr>
            <p:cNvPr id="364" name="Straight Arrow Connector 29"/>
            <p:cNvCxnSpPr/>
            <p:nvPr/>
          </p:nvCxnSpPr>
          <p:spPr>
            <a:xfrm>
              <a:off x="2367000" y="5517360"/>
              <a:ext cx="1084680" cy="720"/>
            </a:xfrm>
            <a:prstGeom prst="straightConnector1">
              <a:avLst/>
            </a:prstGeom>
            <a:ln w="19080">
              <a:solidFill>
                <a:srgbClr val="e97132">
                  <a:lumMod val="60000"/>
                  <a:lumOff val="40000"/>
                </a:srgbClr>
              </a:solidFill>
              <a:miter/>
              <a:tailEnd len="med" type="triangle" w="med"/>
            </a:ln>
          </p:spPr>
        </p:cxnSp>
        <p:cxnSp>
          <p:nvCxnSpPr>
            <p:cNvPr id="365" name="Straight Arrow Connector 31"/>
            <p:cNvCxnSpPr/>
            <p:nvPr/>
          </p:nvCxnSpPr>
          <p:spPr>
            <a:xfrm>
              <a:off x="2179080" y="6072480"/>
              <a:ext cx="774720" cy="720"/>
            </a:xfrm>
            <a:prstGeom prst="straightConnector1">
              <a:avLst/>
            </a:prstGeom>
            <a:ln w="19080">
              <a:solidFill>
                <a:srgbClr val="e97132">
                  <a:lumMod val="60000"/>
                  <a:lumOff val="40000"/>
                </a:srgbClr>
              </a:solidFill>
              <a:miter/>
              <a:tailEnd len="med" type="triangle" w="med"/>
            </a:ln>
          </p:spPr>
        </p:cxnSp>
        <p:cxnSp>
          <p:nvCxnSpPr>
            <p:cNvPr id="366" name="Straight Arrow Connector 33"/>
            <p:cNvCxnSpPr>
              <a:stCxn id="360" idx="1"/>
            </p:cNvCxnSpPr>
            <p:nvPr/>
          </p:nvCxnSpPr>
          <p:spPr>
            <a:xfrm flipH="1">
              <a:off x="3668760" y="4757400"/>
              <a:ext cx="1152360" cy="717480"/>
            </a:xfrm>
            <a:prstGeom prst="straightConnector1">
              <a:avLst/>
            </a:prstGeom>
            <a:ln w="19080">
              <a:solidFill>
                <a:srgbClr val="e97132">
                  <a:lumMod val="60000"/>
                  <a:lumOff val="40000"/>
                </a:srgbClr>
              </a:solidFill>
              <a:miter/>
              <a:tailEnd len="med" type="triangle" w="med"/>
            </a:ln>
          </p:spPr>
        </p:cxnSp>
        <p:cxnSp>
          <p:nvCxnSpPr>
            <p:cNvPr id="367" name="Straight Arrow Connector 37"/>
            <p:cNvCxnSpPr/>
            <p:nvPr/>
          </p:nvCxnSpPr>
          <p:spPr>
            <a:xfrm flipH="1">
              <a:off x="3668760" y="5636160"/>
              <a:ext cx="1372320" cy="720"/>
            </a:xfrm>
            <a:prstGeom prst="straightConnector1">
              <a:avLst/>
            </a:prstGeom>
            <a:ln w="19080">
              <a:solidFill>
                <a:srgbClr val="e97132">
                  <a:lumMod val="60000"/>
                  <a:lumOff val="40000"/>
                </a:srgbClr>
              </a:solidFill>
              <a:miter/>
              <a:tailEnd len="med" type="triangle" w="med"/>
            </a:ln>
          </p:spPr>
        </p:cxnSp>
        <p:cxnSp>
          <p:nvCxnSpPr>
            <p:cNvPr id="368" name="Straight Arrow Connector 40"/>
            <p:cNvCxnSpPr/>
            <p:nvPr/>
          </p:nvCxnSpPr>
          <p:spPr>
            <a:xfrm flipH="1">
              <a:off x="3911400" y="6032880"/>
              <a:ext cx="1008360" cy="720"/>
            </a:xfrm>
            <a:prstGeom prst="straightConnector1">
              <a:avLst/>
            </a:prstGeom>
            <a:ln w="19080">
              <a:solidFill>
                <a:srgbClr val="e97132">
                  <a:lumMod val="60000"/>
                  <a:lumOff val="40000"/>
                </a:srgbClr>
              </a:solidFill>
              <a:miter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35" descr="A diagram of a function&#10;&#10;AI-generated content may be incorrect."/>
          <p:cNvPicPr/>
          <p:nvPr/>
        </p:nvPicPr>
        <p:blipFill>
          <a:blip r:embed="rId1"/>
          <a:stretch/>
        </p:blipFill>
        <p:spPr>
          <a:xfrm>
            <a:off x="8086320" y="3875400"/>
            <a:ext cx="3863520" cy="2864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0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71" name="TextBox 17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Characterization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Loss Characterization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TextBox 1"/>
          <p:cNvSpPr/>
          <p:nvPr/>
        </p:nvSpPr>
        <p:spPr>
          <a:xfrm>
            <a:off x="11801520" y="6447600"/>
            <a:ext cx="47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14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74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375" name="Picture 20" descr="A logo with a circle and a circle with a black text&#10;&#10;AI-generated content may be incorrect."/>
          <p:cNvPicPr/>
          <p:nvPr/>
        </p:nvPicPr>
        <p:blipFill>
          <a:blip r:embed="rId2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6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77" name="TextBox 30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TextBox 22"/>
          <p:cNvSpPr/>
          <p:nvPr/>
        </p:nvSpPr>
        <p:spPr>
          <a:xfrm>
            <a:off x="533520" y="1026000"/>
            <a:ext cx="5714280" cy="9799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solidFill>
              <a:srgbClr val="0f9ed5">
                <a:lumMod val="60000"/>
                <a:lumOff val="40000"/>
              </a:srgbClr>
            </a:solidFill>
          </a:ln>
          <a:effectLst>
            <a:glow rad="50760">
              <a:srgbClr val="00a5e4">
                <a:alpha val="2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  <a:ea typeface="DejaVu Sans"/>
              </a:rPr>
              <a:t> 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TextBox 2"/>
          <p:cNvSpPr/>
          <p:nvPr/>
        </p:nvSpPr>
        <p:spPr>
          <a:xfrm>
            <a:off x="533520" y="2158560"/>
            <a:ext cx="5888880" cy="58068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  <a:ea typeface="DejaVu Sans"/>
              </a:rPr>
              <a:t> 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TextBox 3"/>
          <p:cNvSpPr/>
          <p:nvPr/>
        </p:nvSpPr>
        <p:spPr>
          <a:xfrm>
            <a:off x="562680" y="2774160"/>
            <a:ext cx="7989840" cy="3024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  <a:ea typeface="DejaVu Sans"/>
              </a:rPr>
              <a:t> 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TextBox 7"/>
          <p:cNvSpPr/>
          <p:nvPr/>
        </p:nvSpPr>
        <p:spPr>
          <a:xfrm>
            <a:off x="407520" y="3122280"/>
            <a:ext cx="7285680" cy="62784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  <a:ea typeface="DejaVu Sans"/>
              </a:rPr>
              <a:t> 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2" name="Picture 23" descr="A graph of a laser&#10;&#10;AI-generated content may be incorrect."/>
          <p:cNvPicPr/>
          <p:nvPr/>
        </p:nvPicPr>
        <p:blipFill>
          <a:blip r:embed="rId7"/>
          <a:stretch/>
        </p:blipFill>
        <p:spPr>
          <a:xfrm>
            <a:off x="582120" y="3875400"/>
            <a:ext cx="3522600" cy="289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3" name="Picture 25" descr="A graph of a function&#10;&#10;AI-generated content may be incorrect."/>
          <p:cNvPicPr/>
          <p:nvPr/>
        </p:nvPicPr>
        <p:blipFill>
          <a:blip r:embed="rId8"/>
          <a:stretch/>
        </p:blipFill>
        <p:spPr>
          <a:xfrm>
            <a:off x="4241880" y="3884400"/>
            <a:ext cx="3707280" cy="2875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4" name="TextBox 29"/>
          <p:cNvSpPr/>
          <p:nvPr/>
        </p:nvSpPr>
        <p:spPr>
          <a:xfrm>
            <a:off x="6399000" y="1005120"/>
            <a:ext cx="5555520" cy="153720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solidFill>
              <a:srgbClr val="4ea72e">
                <a:lumMod val="60000"/>
                <a:lumOff val="40000"/>
              </a:srgbClr>
            </a:solidFill>
          </a:ln>
          <a:effectLst>
            <a:glow rad="50760">
              <a:srgbClr val="39d401">
                <a:alpha val="2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  <a:ea typeface="DejaVu Sans"/>
              </a:rPr>
              <a:t> 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Multiplication Sign 31"/>
          <p:cNvSpPr/>
          <p:nvPr/>
        </p:nvSpPr>
        <p:spPr>
          <a:xfrm>
            <a:off x="6402240" y="2685600"/>
            <a:ext cx="759960" cy="627840"/>
          </a:xfrm>
          <a:prstGeom prst="mathMultiply">
            <a:avLst>
              <a:gd name="adj1" fmla="val 5493"/>
            </a:avLst>
          </a:prstGeom>
          <a:solidFill>
            <a:srgbClr val="ff0000">
              <a:alpha val="50000"/>
            </a:srgbClr>
          </a:solidFill>
          <a:ln w="19080">
            <a:noFill/>
          </a:ln>
          <a:effectLst>
            <a:outerShdw blurRad="0" dir="5400000" dist="50760" rotWithShape="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86" name="TextBox 32"/>
          <p:cNvSpPr/>
          <p:nvPr/>
        </p:nvSpPr>
        <p:spPr>
          <a:xfrm>
            <a:off x="8552880" y="2752200"/>
            <a:ext cx="264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Cambria Math"/>
                <a:ea typeface="Cambria Math"/>
              </a:rPr>
              <a:t>(For Large Bend Radius)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87" name="Group 40"/>
          <p:cNvGrpSpPr/>
          <p:nvPr/>
        </p:nvGrpSpPr>
        <p:grpSpPr>
          <a:xfrm>
            <a:off x="9177480" y="3429000"/>
            <a:ext cx="2277720" cy="762120"/>
            <a:chOff x="9177480" y="3429000"/>
            <a:chExt cx="2277720" cy="762120"/>
          </a:xfrm>
        </p:grpSpPr>
        <p:sp>
          <p:nvSpPr>
            <p:cNvPr id="388" name="TextBox 37"/>
            <p:cNvSpPr/>
            <p:nvPr/>
          </p:nvSpPr>
          <p:spPr>
            <a:xfrm>
              <a:off x="9177480" y="3429000"/>
              <a:ext cx="2277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trike="noStrike" u="none">
                  <a:solidFill>
                    <a:schemeClr val="accent3"/>
                  </a:solidFill>
                  <a:effectLst/>
                  <a:uFillTx/>
                  <a:latin typeface="Cambria Math"/>
                  <a:ea typeface="Cambria Math"/>
                </a:rPr>
                <a:t>Saturable Absorption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389" name="Straight Arrow Connector 39"/>
            <p:cNvCxnSpPr>
              <a:stCxn id="388" idx="2"/>
            </p:cNvCxnSpPr>
            <p:nvPr/>
          </p:nvCxnSpPr>
          <p:spPr>
            <a:xfrm>
              <a:off x="10316160" y="3792960"/>
              <a:ext cx="276120" cy="398520"/>
            </a:xfrm>
            <a:prstGeom prst="straightConnector1">
              <a:avLst/>
            </a:prstGeom>
            <a:ln w="38160">
              <a:solidFill>
                <a:srgbClr val="196b24"/>
              </a:solidFill>
              <a:miter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91" name="TextBox 1"/>
          <p:cNvSpPr/>
          <p:nvPr/>
        </p:nvSpPr>
        <p:spPr>
          <a:xfrm>
            <a:off x="11801520" y="6447600"/>
            <a:ext cx="47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15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93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394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5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96" name="TextBox 18"/>
          <p:cNvSpPr/>
          <p:nvPr/>
        </p:nvSpPr>
        <p:spPr>
          <a:xfrm>
            <a:off x="732240" y="1451520"/>
            <a:ext cx="3648960" cy="276120"/>
          </a:xfrm>
          <a:prstGeom prst="rect">
            <a:avLst/>
          </a:prstGeom>
          <a:solidFill>
            <a:schemeClr val="lt1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  <a:ea typeface="Cambria Math"/>
            </a:endParaRPr>
          </a:p>
        </p:txBody>
      </p:sp>
      <p:grpSp>
        <p:nvGrpSpPr>
          <p:cNvPr id="397" name="Group 76"/>
          <p:cNvGrpSpPr/>
          <p:nvPr/>
        </p:nvGrpSpPr>
        <p:grpSpPr>
          <a:xfrm>
            <a:off x="405360" y="2035800"/>
            <a:ext cx="3877560" cy="1334160"/>
            <a:chOff x="405360" y="2035800"/>
            <a:chExt cx="3877560" cy="1334160"/>
          </a:xfrm>
        </p:grpSpPr>
        <p:grpSp>
          <p:nvGrpSpPr>
            <p:cNvPr id="398" name="Group 50"/>
            <p:cNvGrpSpPr/>
            <p:nvPr/>
          </p:nvGrpSpPr>
          <p:grpSpPr>
            <a:xfrm>
              <a:off x="405360" y="2532600"/>
              <a:ext cx="3877560" cy="837360"/>
              <a:chOff x="405360" y="2532600"/>
              <a:chExt cx="3877560" cy="837360"/>
            </a:xfrm>
          </p:grpSpPr>
          <p:sp>
            <p:nvSpPr>
              <p:cNvPr id="399" name="Rectangle: Rounded Corners 45"/>
              <p:cNvSpPr/>
              <p:nvPr/>
            </p:nvSpPr>
            <p:spPr>
              <a:xfrm>
                <a:off x="405360" y="2532600"/>
                <a:ext cx="3877560" cy="837360"/>
              </a:xfrm>
              <a:prstGeom prst="roundRect">
                <a:avLst>
                  <a:gd name="adj" fmla="val 16667"/>
                </a:avLst>
              </a:prstGeom>
              <a:solidFill>
                <a:schemeClr val="dk2">
                  <a:lumMod val="10000"/>
                  <a:lumOff val="90000"/>
                </a:schemeClr>
              </a:solidFill>
              <a:ln w="19080">
                <a:solidFill>
                  <a:srgbClr val="0e2841">
                    <a:lumMod val="75000"/>
                    <a:lumOff val="25000"/>
                  </a:srgbClr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400" name="TextBox 46"/>
              <p:cNvSpPr/>
              <p:nvPr/>
            </p:nvSpPr>
            <p:spPr>
              <a:xfrm>
                <a:off x="405360" y="2613600"/>
                <a:ext cx="3877560" cy="619200"/>
              </a:xfrm>
              <a:prstGeom prst="rect">
                <a:avLst/>
              </a:prstGeom>
              <a:blipFill rotWithShape="0">
                <a:blip r:embed="rId2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401" name="Arrow: Down 51"/>
            <p:cNvSpPr/>
            <p:nvPr/>
          </p:nvSpPr>
          <p:spPr>
            <a:xfrm>
              <a:off x="2253240" y="2035800"/>
              <a:ext cx="181800" cy="4795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2">
                <a:lumMod val="10000"/>
                <a:lumOff val="90000"/>
              </a:schemeClr>
            </a:solidFill>
            <a:ln w="19080">
              <a:solidFill>
                <a:srgbClr val="0e2841">
                  <a:lumMod val="75000"/>
                  <a:lumOff val="2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  <a:ea typeface="DejaVu Sans"/>
              </a:endParaRPr>
            </a:p>
          </p:txBody>
        </p:sp>
      </p:grpSp>
      <p:grpSp>
        <p:nvGrpSpPr>
          <p:cNvPr id="402" name="Group 77"/>
          <p:cNvGrpSpPr/>
          <p:nvPr/>
        </p:nvGrpSpPr>
        <p:grpSpPr>
          <a:xfrm>
            <a:off x="405360" y="3370680"/>
            <a:ext cx="3877560" cy="1334160"/>
            <a:chOff x="405360" y="3370680"/>
            <a:chExt cx="3877560" cy="1334160"/>
          </a:xfrm>
        </p:grpSpPr>
        <p:sp>
          <p:nvSpPr>
            <p:cNvPr id="403" name="Rectangle: Rounded Corners 47"/>
            <p:cNvSpPr/>
            <p:nvPr/>
          </p:nvSpPr>
          <p:spPr>
            <a:xfrm>
              <a:off x="405360" y="3867480"/>
              <a:ext cx="3877560" cy="837360"/>
            </a:xfrm>
            <a:prstGeom prst="roundRect">
              <a:avLst>
                <a:gd name="adj" fmla="val 16667"/>
              </a:avLst>
            </a:prstGeom>
            <a:blipFill rotWithShape="0">
              <a:blip r:embed="rId3"/>
              <a:srcRect/>
              <a:stretch/>
            </a:blipFill>
            <a:ln w="0">
              <a:solidFill>
                <a:srgbClr val="4ea72e">
                  <a:lumMod val="75000"/>
                </a:srgbClr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>
                      <a:alpha val="1000"/>
                    </a:srgbClr>
                  </a:solidFill>
                  <a:effectLst/>
                  <a:uFillTx/>
                  <a:latin typeface="Aptos"/>
                  <a:ea typeface="DejaVu Sans"/>
                </a:rPr>
                <a:t> 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4" name="Arrow: Down 54"/>
            <p:cNvSpPr/>
            <p:nvPr/>
          </p:nvSpPr>
          <p:spPr>
            <a:xfrm>
              <a:off x="2253240" y="3370680"/>
              <a:ext cx="181800" cy="4795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80">
              <a:solidFill>
                <a:srgbClr val="4ea72e">
                  <a:lumMod val="7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  <a:ea typeface="DejaVu Sans"/>
              </a:endParaRPr>
            </a:p>
          </p:txBody>
        </p:sp>
      </p:grpSp>
      <p:grpSp>
        <p:nvGrpSpPr>
          <p:cNvPr id="405" name="Group 78"/>
          <p:cNvGrpSpPr/>
          <p:nvPr/>
        </p:nvGrpSpPr>
        <p:grpSpPr>
          <a:xfrm>
            <a:off x="405360" y="4705920"/>
            <a:ext cx="3877560" cy="1334160"/>
            <a:chOff x="405360" y="4705920"/>
            <a:chExt cx="3877560" cy="1334160"/>
          </a:xfrm>
        </p:grpSpPr>
        <p:sp>
          <p:nvSpPr>
            <p:cNvPr id="406" name="Rectangle: Rounded Corners 48"/>
            <p:cNvSpPr/>
            <p:nvPr/>
          </p:nvSpPr>
          <p:spPr>
            <a:xfrm>
              <a:off x="405360" y="5202720"/>
              <a:ext cx="3877560" cy="837360"/>
            </a:xfrm>
            <a:prstGeom prst="roundRect">
              <a:avLst>
                <a:gd name="adj" fmla="val 16667"/>
              </a:avLst>
            </a:prstGeom>
            <a:blipFill rotWithShape="0">
              <a:blip r:embed="rId4"/>
              <a:srcRect/>
              <a:stretch/>
            </a:blipFill>
            <a:ln w="0">
              <a:solidFill>
                <a:srgbClr val="e97132">
                  <a:lumMod val="75000"/>
                </a:srgbClr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>
                      <a:alpha val="1000"/>
                    </a:srgbClr>
                  </a:solidFill>
                  <a:effectLst/>
                  <a:uFillTx/>
                  <a:latin typeface="Aptos"/>
                  <a:ea typeface="DejaVu Sans"/>
                </a:rPr>
                <a:t> 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" name="Arrow: Down 55"/>
            <p:cNvSpPr/>
            <p:nvPr/>
          </p:nvSpPr>
          <p:spPr>
            <a:xfrm>
              <a:off x="2253240" y="4705920"/>
              <a:ext cx="181800" cy="4795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80">
              <a:solidFill>
                <a:srgbClr val="e97132">
                  <a:lumMod val="7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  <a:ea typeface="DejaVu Sans"/>
              </a:endParaRPr>
            </a:p>
          </p:txBody>
        </p:sp>
      </p:grpSp>
      <p:sp>
        <p:nvSpPr>
          <p:cNvPr id="408" name="TextBox 64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09" name="Group 75"/>
          <p:cNvGrpSpPr/>
          <p:nvPr/>
        </p:nvGrpSpPr>
        <p:grpSpPr>
          <a:xfrm>
            <a:off x="411480" y="1128960"/>
            <a:ext cx="9387000" cy="4434480"/>
            <a:chOff x="411480" y="1128960"/>
            <a:chExt cx="9387000" cy="4434480"/>
          </a:xfrm>
        </p:grpSpPr>
        <p:sp>
          <p:nvSpPr>
            <p:cNvPr id="410" name="TextBox 33"/>
            <p:cNvSpPr/>
            <p:nvPr/>
          </p:nvSpPr>
          <p:spPr>
            <a:xfrm>
              <a:off x="4381920" y="1128960"/>
              <a:ext cx="5416560" cy="92268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>
                      <a:alpha val="1000"/>
                    </a:srgbClr>
                  </a:solidFill>
                  <a:effectLst/>
                  <a:uFillTx/>
                  <a:latin typeface="Aptos"/>
                  <a:ea typeface="DejaVu Sans"/>
                </a:rPr>
                <a:t> 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411" name="Group 49"/>
            <p:cNvGrpSpPr/>
            <p:nvPr/>
          </p:nvGrpSpPr>
          <p:grpSpPr>
            <a:xfrm>
              <a:off x="411480" y="1197720"/>
              <a:ext cx="3877560" cy="837360"/>
              <a:chOff x="411480" y="1197720"/>
              <a:chExt cx="3877560" cy="837360"/>
            </a:xfrm>
          </p:grpSpPr>
          <p:sp>
            <p:nvSpPr>
              <p:cNvPr id="412" name="Rectangle: Rounded Corners 40"/>
              <p:cNvSpPr/>
              <p:nvPr/>
            </p:nvSpPr>
            <p:spPr>
              <a:xfrm>
                <a:off x="411480" y="1197720"/>
                <a:ext cx="3877560" cy="837360"/>
              </a:xfrm>
              <a:prstGeom prst="roundRect">
                <a:avLst>
                  <a:gd name="adj" fmla="val 16667"/>
                </a:avLst>
              </a:prstGeom>
              <a:solidFill>
                <a:schemeClr val="lt1">
                  <a:lumMod val="95000"/>
                </a:schemeClr>
              </a:solidFill>
              <a:ln w="19080">
                <a:solidFill>
                  <a:srgbClr val="15608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413" name="TextBox 42"/>
              <p:cNvSpPr/>
              <p:nvPr/>
            </p:nvSpPr>
            <p:spPr>
              <a:xfrm>
                <a:off x="411480" y="1278720"/>
                <a:ext cx="3877560" cy="668520"/>
              </a:xfrm>
              <a:prstGeom prst="rect">
                <a:avLst/>
              </a:prstGeom>
              <a:blipFill rotWithShape="0">
                <a:blip r:embed="rId6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pic>
          <p:nvPicPr>
            <p:cNvPr id="414" name="Picture 67" descr="A graph of a temperature&#10;&#10;AI-generated content may be incorrect."/>
            <p:cNvPicPr/>
            <p:nvPr/>
          </p:nvPicPr>
          <p:blipFill>
            <a:blip r:embed="rId7"/>
            <a:stretch/>
          </p:blipFill>
          <p:spPr>
            <a:xfrm>
              <a:off x="4484520" y="2170800"/>
              <a:ext cx="3525120" cy="33926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15" name="Group 79"/>
          <p:cNvGrpSpPr/>
          <p:nvPr/>
        </p:nvGrpSpPr>
        <p:grpSpPr>
          <a:xfrm>
            <a:off x="1371600" y="2184120"/>
            <a:ext cx="10224000" cy="4505760"/>
            <a:chOff x="1371600" y="2184120"/>
            <a:chExt cx="10224000" cy="4505760"/>
          </a:xfrm>
        </p:grpSpPr>
        <p:pic>
          <p:nvPicPr>
            <p:cNvPr id="416" name="Picture 68" descr="A graph of a temperature&#10;&#10;AI-generated content may be incorrect."/>
            <p:cNvPicPr/>
            <p:nvPr/>
          </p:nvPicPr>
          <p:blipFill>
            <a:blip r:embed="rId8"/>
            <a:srcRect l="4507" t="0" r="0" b="0"/>
            <a:stretch/>
          </p:blipFill>
          <p:spPr>
            <a:xfrm>
              <a:off x="8030160" y="2184120"/>
              <a:ext cx="3565440" cy="3392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17" name="TextBox 69"/>
            <p:cNvSpPr/>
            <p:nvPr/>
          </p:nvSpPr>
          <p:spPr>
            <a:xfrm>
              <a:off x="1371600" y="6447600"/>
              <a:ext cx="7923960" cy="24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1000" strike="noStrike" u="none">
                  <a:solidFill>
                    <a:srgbClr val="333333"/>
                  </a:solidFill>
                  <a:effectLst/>
                  <a:uFillTx/>
                  <a:latin typeface="Source Sans Pro Web"/>
                  <a:ea typeface="DejaVu Sans"/>
                </a:rPr>
                <a:t>[1] Clark S.A., Culshaw B., Dawnay E.J.C., Day I.E. Thermo-optic phase modulators in SIMOX material. Symp. Integr. Optoelectron. 2000</a:t>
              </a:r>
              <a:endPara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TextBox 70"/>
            <p:cNvSpPr/>
            <p:nvPr/>
          </p:nvSpPr>
          <p:spPr>
            <a:xfrm>
              <a:off x="4800600" y="5629320"/>
              <a:ext cx="6676560" cy="541080"/>
            </a:xfrm>
            <a:prstGeom prst="rect">
              <a:avLst/>
            </a:prstGeom>
            <a:blipFill rotWithShape="0">
              <a:blip r:embed="rId9"/>
              <a:srcRect/>
              <a:stretch/>
            </a:blipFill>
            <a:ln w="0">
              <a:solidFill>
                <a:srgbClr val="0f9ed5">
                  <a:lumMod val="60000"/>
                  <a:lumOff val="40000"/>
                </a:srgbClr>
              </a:solidFill>
            </a:ln>
            <a:effectLst>
              <a:glow rad="50760">
                <a:srgbClr val="00a5e4">
                  <a:alpha val="20000"/>
                </a:srgbClr>
              </a:glo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>
                      <a:alpha val="1000"/>
                    </a:srgbClr>
                  </a:solidFill>
                  <a:effectLst/>
                  <a:uFillTx/>
                  <a:latin typeface="Aptos"/>
                  <a:ea typeface="DejaVu Sans"/>
                </a:rPr>
                <a:t> 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9" name="TextBox 80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Characterization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Times New Roman"/>
              </a:rPr>
              <a:t>Thermo-optic Coefficient of am-GSST (Eliminating Chromatic Dispersion)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421" name="Rectangle 11"/>
          <p:cNvSpPr/>
          <p:nvPr/>
        </p:nvSpPr>
        <p:spPr>
          <a:xfrm>
            <a:off x="2164320" y="3873240"/>
            <a:ext cx="838800" cy="185760"/>
          </a:xfrm>
          <a:prstGeom prst="rect">
            <a:avLst/>
          </a:prstGeom>
          <a:solidFill>
            <a:schemeClr val="lt1"/>
          </a:solid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422" name="Rectangle 9"/>
          <p:cNvSpPr/>
          <p:nvPr/>
        </p:nvSpPr>
        <p:spPr>
          <a:xfrm>
            <a:off x="1138680" y="3799080"/>
            <a:ext cx="838800" cy="185760"/>
          </a:xfrm>
          <a:prstGeom prst="rect">
            <a:avLst/>
          </a:prstGeom>
          <a:solidFill>
            <a:schemeClr val="lt1"/>
          </a:solid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423" name="TextBox 17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Post Fabrication Tuning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Times New Roman"/>
              </a:rPr>
              <a:t>532nm Laser Pulse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TextBox 1"/>
          <p:cNvSpPr/>
          <p:nvPr/>
        </p:nvSpPr>
        <p:spPr>
          <a:xfrm>
            <a:off x="11801520" y="6447600"/>
            <a:ext cx="47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16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426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427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8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429" name="TextBox 26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30" name="Group 37"/>
          <p:cNvGrpSpPr/>
          <p:nvPr/>
        </p:nvGrpSpPr>
        <p:grpSpPr>
          <a:xfrm>
            <a:off x="2788560" y="961200"/>
            <a:ext cx="6614280" cy="2193840"/>
            <a:chOff x="2788560" y="961200"/>
            <a:chExt cx="6614280" cy="2193840"/>
          </a:xfrm>
        </p:grpSpPr>
        <p:grpSp>
          <p:nvGrpSpPr>
            <p:cNvPr id="431" name="Group 29"/>
            <p:cNvGrpSpPr/>
            <p:nvPr/>
          </p:nvGrpSpPr>
          <p:grpSpPr>
            <a:xfrm>
              <a:off x="2788560" y="961200"/>
              <a:ext cx="2925720" cy="2193840"/>
              <a:chOff x="2788560" y="961200"/>
              <a:chExt cx="2925720" cy="2193840"/>
            </a:xfrm>
          </p:grpSpPr>
          <p:pic>
            <p:nvPicPr>
              <p:cNvPr id="432" name="Picture 21" descr="A close-up of a thin line&#10;&#10;AI-generated content may be incorrect."/>
              <p:cNvPicPr/>
              <p:nvPr/>
            </p:nvPicPr>
            <p:blipFill>
              <a:blip r:embed="rId2"/>
              <a:stretch/>
            </p:blipFill>
            <p:spPr>
              <a:xfrm>
                <a:off x="2788560" y="961200"/>
                <a:ext cx="2925720" cy="219384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33" name="TextBox 27"/>
              <p:cNvSpPr/>
              <p:nvPr/>
            </p:nvSpPr>
            <p:spPr>
              <a:xfrm>
                <a:off x="2795760" y="961200"/>
                <a:ext cx="118080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chemeClr val="lt1"/>
                    </a:solidFill>
                    <a:effectLst/>
                    <a:uFillTx/>
                    <a:latin typeface="Aptos"/>
                    <a:ea typeface="DejaVu Sans"/>
                  </a:rPr>
                  <a:t>Top View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34" name="Group 30"/>
            <p:cNvGrpSpPr/>
            <p:nvPr/>
          </p:nvGrpSpPr>
          <p:grpSpPr>
            <a:xfrm>
              <a:off x="6477120" y="961200"/>
              <a:ext cx="2925720" cy="2193840"/>
              <a:chOff x="6477120" y="961200"/>
              <a:chExt cx="2925720" cy="2193840"/>
            </a:xfrm>
          </p:grpSpPr>
          <p:pic>
            <p:nvPicPr>
              <p:cNvPr id="435" name="Picture 16" descr="A close-up of a thin object&#10;&#10;AI-generated content may be incorrect."/>
              <p:cNvPicPr/>
              <p:nvPr/>
            </p:nvPicPr>
            <p:blipFill>
              <a:blip r:embed="rId3"/>
              <a:stretch/>
            </p:blipFill>
            <p:spPr>
              <a:xfrm>
                <a:off x="6477120" y="961200"/>
                <a:ext cx="2925720" cy="219384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36" name="TextBox 28"/>
              <p:cNvSpPr/>
              <p:nvPr/>
            </p:nvSpPr>
            <p:spPr>
              <a:xfrm>
                <a:off x="6477120" y="1019520"/>
                <a:ext cx="1647720" cy="368640"/>
              </a:xfrm>
              <a:prstGeom prst="rect">
                <a:avLst/>
              </a:pr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437" name="Group 45"/>
          <p:cNvGrpSpPr/>
          <p:nvPr/>
        </p:nvGrpSpPr>
        <p:grpSpPr>
          <a:xfrm>
            <a:off x="414720" y="3342600"/>
            <a:ext cx="11121840" cy="3213360"/>
            <a:chOff x="414720" y="3342600"/>
            <a:chExt cx="11121840" cy="3213360"/>
          </a:xfrm>
        </p:grpSpPr>
        <p:grpSp>
          <p:nvGrpSpPr>
            <p:cNvPr id="438" name="Group 39"/>
            <p:cNvGrpSpPr/>
            <p:nvPr/>
          </p:nvGrpSpPr>
          <p:grpSpPr>
            <a:xfrm>
              <a:off x="4342320" y="3342600"/>
              <a:ext cx="3597120" cy="3213360"/>
              <a:chOff x="4342320" y="3342600"/>
              <a:chExt cx="3597120" cy="3213360"/>
            </a:xfrm>
          </p:grpSpPr>
          <p:pic>
            <p:nvPicPr>
              <p:cNvPr id="439" name="Picture 3" descr="A graph of a red and blue spectrum&#10;&#10;AI-generated content may be incorrect."/>
              <p:cNvPicPr/>
              <p:nvPr/>
            </p:nvPicPr>
            <p:blipFill>
              <a:blip r:embed="rId5"/>
              <a:stretch/>
            </p:blipFill>
            <p:spPr>
              <a:xfrm>
                <a:off x="4342320" y="3682440"/>
                <a:ext cx="3506400" cy="287352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40" name="TextBox 34"/>
              <p:cNvSpPr/>
              <p:nvPr/>
            </p:nvSpPr>
            <p:spPr>
              <a:xfrm>
                <a:off x="4722480" y="3342600"/>
                <a:ext cx="3216960" cy="337680"/>
              </a:xfrm>
              <a:prstGeom prst="rect">
                <a:avLst/>
              </a:prstGeom>
              <a:blipFill rotWithShape="0">
                <a:blip r:embed="rId6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41" name="Group 40"/>
            <p:cNvGrpSpPr/>
            <p:nvPr/>
          </p:nvGrpSpPr>
          <p:grpSpPr>
            <a:xfrm>
              <a:off x="8028000" y="3342600"/>
              <a:ext cx="3508560" cy="3110760"/>
              <a:chOff x="8028000" y="3342600"/>
              <a:chExt cx="3508560" cy="3110760"/>
            </a:xfrm>
          </p:grpSpPr>
          <p:pic>
            <p:nvPicPr>
              <p:cNvPr id="442" name="Picture 13" descr="A graph of a red and blue exposure&#10;&#10;AI-generated content may be incorrect."/>
              <p:cNvPicPr/>
              <p:nvPr/>
            </p:nvPicPr>
            <p:blipFill>
              <a:blip r:embed="rId7"/>
              <a:stretch/>
            </p:blipFill>
            <p:spPr>
              <a:xfrm>
                <a:off x="8028000" y="3685320"/>
                <a:ext cx="3506400" cy="276804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43" name="TextBox 35"/>
              <p:cNvSpPr/>
              <p:nvPr/>
            </p:nvSpPr>
            <p:spPr>
              <a:xfrm>
                <a:off x="8113680" y="3342600"/>
                <a:ext cx="3422880" cy="337680"/>
              </a:xfrm>
              <a:prstGeom prst="rect">
                <a:avLst/>
              </a:prstGeom>
              <a:blipFill rotWithShape="0">
                <a:blip r:embed="rId8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44" name="Group 44"/>
            <p:cNvGrpSpPr/>
            <p:nvPr/>
          </p:nvGrpSpPr>
          <p:grpSpPr>
            <a:xfrm>
              <a:off x="414720" y="3342600"/>
              <a:ext cx="3823560" cy="3116160"/>
              <a:chOff x="414720" y="3342600"/>
              <a:chExt cx="3823560" cy="3116160"/>
            </a:xfrm>
          </p:grpSpPr>
          <p:sp>
            <p:nvSpPr>
              <p:cNvPr id="445" name="TextBox 36"/>
              <p:cNvSpPr/>
              <p:nvPr/>
            </p:nvSpPr>
            <p:spPr>
              <a:xfrm>
                <a:off x="1483560" y="3342600"/>
                <a:ext cx="1739160" cy="337680"/>
              </a:xfrm>
              <a:prstGeom prst="rect">
                <a:avLst/>
              </a:prstGeom>
              <a:blipFill rotWithShape="0">
                <a:blip r:embed="rId9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pic>
            <p:nvPicPr>
              <p:cNvPr id="446" name="Picture 43" descr="A graph of a graph showing different types of data&#10;&#10;AI-generated content may be incorrect."/>
              <p:cNvPicPr/>
              <p:nvPr/>
            </p:nvPicPr>
            <p:blipFill>
              <a:blip r:embed="rId10"/>
              <a:stretch/>
            </p:blipFill>
            <p:spPr>
              <a:xfrm>
                <a:off x="414720" y="3681000"/>
                <a:ext cx="3823560" cy="277776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49" name="Rectangle 11"/>
          <p:cNvSpPr/>
          <p:nvPr/>
        </p:nvSpPr>
        <p:spPr>
          <a:xfrm>
            <a:off x="2164320" y="3873240"/>
            <a:ext cx="838800" cy="185760"/>
          </a:xfrm>
          <a:prstGeom prst="rect">
            <a:avLst/>
          </a:prstGeom>
          <a:solidFill>
            <a:schemeClr val="lt1"/>
          </a:solid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50" name="Rectangle 9"/>
          <p:cNvSpPr/>
          <p:nvPr/>
        </p:nvSpPr>
        <p:spPr>
          <a:xfrm>
            <a:off x="1138680" y="3799080"/>
            <a:ext cx="838800" cy="185760"/>
          </a:xfrm>
          <a:prstGeom prst="rect">
            <a:avLst/>
          </a:prstGeom>
          <a:solidFill>
            <a:schemeClr val="lt1"/>
          </a:solid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51" name="TextBox 1"/>
          <p:cNvSpPr/>
          <p:nvPr/>
        </p:nvSpPr>
        <p:spPr>
          <a:xfrm>
            <a:off x="11801520" y="6447600"/>
            <a:ext cx="32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5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53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54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56" name="TextBox 26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TextBox 3"/>
          <p:cNvSpPr/>
          <p:nvPr/>
        </p:nvSpPr>
        <p:spPr>
          <a:xfrm>
            <a:off x="303120" y="0"/>
            <a:ext cx="11888280" cy="81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Motivation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Why Ge</a:t>
            </a:r>
            <a:r>
              <a:rPr b="1" lang="en-US" sz="20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Sb</a:t>
            </a:r>
            <a:r>
              <a:rPr b="1" lang="en-US" sz="20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Se</a:t>
            </a:r>
            <a:r>
              <a:rPr b="1" lang="en-US" sz="20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4</a:t>
            </a: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Te on SiO</a:t>
            </a:r>
            <a:r>
              <a:rPr b="1" lang="en-US" sz="20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Times New Roman"/>
              </a:rPr>
              <a:t>?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TextBox 12"/>
          <p:cNvSpPr/>
          <p:nvPr/>
        </p:nvSpPr>
        <p:spPr>
          <a:xfrm>
            <a:off x="468000" y="965160"/>
            <a:ext cx="5942880" cy="30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1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DejaVu Sans"/>
              </a:rPr>
              <a:t>Challenges: 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Traditional Photonic Platforms (Silicon, Si</a:t>
            </a:r>
            <a:r>
              <a:rPr b="1" lang="en-US" sz="1800" strike="noStrike" u="none" baseline="-25000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3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N</a:t>
            </a:r>
            <a:r>
              <a:rPr b="1" lang="en-US" sz="1800" strike="noStrike" u="none" baseline="-25000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4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): 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Volatile: Require continuous external stimulus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Weak refractive index tunability post-fabrication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Requires complex processes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  <a:ea typeface="DejaVu San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 ion implantation 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Active tunability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  <a:ea typeface="DejaVu San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 multiple fabrication steps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TextBox 14"/>
          <p:cNvSpPr/>
          <p:nvPr/>
        </p:nvSpPr>
        <p:spPr>
          <a:xfrm>
            <a:off x="471960" y="3873240"/>
            <a:ext cx="8070840" cy="21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1" lang="en-US" sz="1800" strike="noStrike" u="none">
                <a:solidFill>
                  <a:schemeClr val="accent3"/>
                </a:solidFill>
                <a:effectLst/>
                <a:uFillTx/>
                <a:latin typeface="Arial"/>
                <a:ea typeface="DejaVu Sans"/>
              </a:rPr>
              <a:t>Solution: A monolithic PCM platform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Non-volatile reconfigurability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  <a:ea typeface="DejaVu San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 energy efficient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Strong post-fabrication tuning and programmability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Monolithic integration of active and passive functions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Simple fabrication steps 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0" name="Group 2"/>
          <p:cNvGrpSpPr/>
          <p:nvPr/>
        </p:nvGrpSpPr>
        <p:grpSpPr>
          <a:xfrm>
            <a:off x="6476760" y="1343880"/>
            <a:ext cx="5654520" cy="2152440"/>
            <a:chOff x="6476760" y="1343880"/>
            <a:chExt cx="5654520" cy="2152440"/>
          </a:xfrm>
        </p:grpSpPr>
        <p:sp>
          <p:nvSpPr>
            <p:cNvPr id="61" name="TextBox 25"/>
            <p:cNvSpPr/>
            <p:nvPr/>
          </p:nvSpPr>
          <p:spPr>
            <a:xfrm>
              <a:off x="6591600" y="1343880"/>
              <a:ext cx="5539680" cy="214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50000"/>
                </a:lnSpc>
              </a:pPr>
              <a:r>
                <a:rPr b="1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Polymer based PICs (PMMA, PC, PS): 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800280" indent="-343080" defTabSz="914400">
                <a:lnSpc>
                  <a:spcPct val="150000"/>
                </a:lnSpc>
                <a:buClr>
                  <a:srgbClr val="000000"/>
                </a:buClr>
                <a:buFont typeface="OpenSymbol"/>
                <a:buAutoNum type="alphaLcPeriod"/>
              </a:pPr>
              <a:r>
                <a: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Poor fabrication precision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857160" indent="-399960" defTabSz="914400">
                <a:lnSpc>
                  <a:spcPct val="150000"/>
                </a:lnSpc>
                <a:buClr>
                  <a:srgbClr val="000000"/>
                </a:buClr>
                <a:buFont typeface="OpenSymbol"/>
                <a:buAutoNum type="alphaLcPeriod"/>
              </a:pPr>
              <a:r>
                <a: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Poor long-term stability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857160" indent="-399960" defTabSz="914400">
                <a:lnSpc>
                  <a:spcPct val="150000"/>
                </a:lnSpc>
                <a:buClr>
                  <a:srgbClr val="000000"/>
                </a:buClr>
                <a:buFont typeface="OpenSymbol"/>
                <a:buAutoNum type="alphaLcPeriod"/>
              </a:pPr>
              <a:r>
                <a: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Thermally unstable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857160" indent="-399960" defTabSz="914400">
                <a:lnSpc>
                  <a:spcPct val="150000"/>
                </a:lnSpc>
                <a:buClr>
                  <a:srgbClr val="000000"/>
                </a:buClr>
                <a:buFont typeface="OpenSymbol"/>
                <a:buAutoNum type="alphaLcPeriod"/>
              </a:pPr>
              <a:r>
                <a:rPr b="0" lang="en-US" sz="1800" strike="noStrike" u="none">
                  <a:solidFill>
                    <a:schemeClr val="dk1"/>
                  </a:solidFill>
                  <a:effectLst/>
                  <a:uFillTx/>
                  <a:latin typeface="Arial"/>
                  <a:ea typeface="DejaVu Sans"/>
                </a:rPr>
                <a:t>No inherent post-fabrication reconfigurability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62" name="Straight Connector 28"/>
            <p:cNvCxnSpPr/>
            <p:nvPr/>
          </p:nvCxnSpPr>
          <p:spPr>
            <a:xfrm>
              <a:off x="6476760" y="1481040"/>
              <a:ext cx="720" cy="2015640"/>
            </a:xfrm>
            <a:prstGeom prst="straightConnector1">
              <a:avLst/>
            </a:prstGeom>
            <a:ln w="38160">
              <a:solidFill>
                <a:srgbClr val="0f9ed5"/>
              </a:solidFill>
              <a:miter/>
            </a:ln>
          </p:spPr>
        </p:cxnSp>
      </p:grpSp>
      <p:pic>
        <p:nvPicPr>
          <p:cNvPr id="63" name="Picture 7" descr="A diagram of a funnel&#10;&#10;AI-generated content may be incorrect."/>
          <p:cNvPicPr/>
          <p:nvPr/>
        </p:nvPicPr>
        <p:blipFill>
          <a:blip r:embed="rId2"/>
          <a:stretch/>
        </p:blipFill>
        <p:spPr>
          <a:xfrm>
            <a:off x="7188480" y="3898440"/>
            <a:ext cx="3089880" cy="2718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65" name="Rectangle 11"/>
          <p:cNvSpPr/>
          <p:nvPr/>
        </p:nvSpPr>
        <p:spPr>
          <a:xfrm>
            <a:off x="2164320" y="3873240"/>
            <a:ext cx="838800" cy="185760"/>
          </a:xfrm>
          <a:prstGeom prst="rect">
            <a:avLst/>
          </a:prstGeom>
          <a:solidFill>
            <a:schemeClr val="lt1"/>
          </a:solid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66" name="Rectangle 9"/>
          <p:cNvSpPr/>
          <p:nvPr/>
        </p:nvSpPr>
        <p:spPr>
          <a:xfrm>
            <a:off x="1138680" y="3799080"/>
            <a:ext cx="838800" cy="185760"/>
          </a:xfrm>
          <a:prstGeom prst="rect">
            <a:avLst/>
          </a:prstGeom>
          <a:solidFill>
            <a:schemeClr val="lt1"/>
          </a:solid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67" name="TextBox 1"/>
          <p:cNvSpPr/>
          <p:nvPr/>
        </p:nvSpPr>
        <p:spPr>
          <a:xfrm>
            <a:off x="11801520" y="6447600"/>
            <a:ext cx="32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6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69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70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72" name="TextBox 26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2"/>
          <p:cNvSpPr/>
          <p:nvPr/>
        </p:nvSpPr>
        <p:spPr>
          <a:xfrm>
            <a:off x="303120" y="0"/>
            <a:ext cx="11888280" cy="81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Material Selection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Ge</a:t>
            </a:r>
            <a:r>
              <a:rPr b="1" lang="en-US" sz="20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Sb</a:t>
            </a:r>
            <a:r>
              <a:rPr b="1" lang="en-US" sz="20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Se</a:t>
            </a:r>
            <a:r>
              <a:rPr b="1" lang="en-US" sz="2000" strike="noStrike" u="none" baseline="-25000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4</a:t>
            </a: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Te</a:t>
            </a: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Times New Roman"/>
              </a:rPr>
              <a:t>: A broadband, slow, phase change material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4" name="Group 6"/>
          <p:cNvGrpSpPr/>
          <p:nvPr/>
        </p:nvGrpSpPr>
        <p:grpSpPr>
          <a:xfrm>
            <a:off x="438480" y="1109160"/>
            <a:ext cx="5341320" cy="3915360"/>
            <a:chOff x="438480" y="1109160"/>
            <a:chExt cx="5341320" cy="3915360"/>
          </a:xfrm>
        </p:grpSpPr>
        <p:sp>
          <p:nvSpPr>
            <p:cNvPr id="75" name="Rectangle 146"/>
            <p:cNvSpPr/>
            <p:nvPr/>
          </p:nvSpPr>
          <p:spPr>
            <a:xfrm rot="16200000">
              <a:off x="375480" y="2394720"/>
              <a:ext cx="491760" cy="36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wrap="none" lIns="0" rIns="0" tIns="0" bIns="0" anchor="t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rPr>
                <a:t>n, k</a:t>
              </a:r>
              <a:endPara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76" name="Group 10"/>
            <p:cNvGrpSpPr/>
            <p:nvPr/>
          </p:nvGrpSpPr>
          <p:grpSpPr>
            <a:xfrm>
              <a:off x="925560" y="1109160"/>
              <a:ext cx="4854240" cy="3915360"/>
              <a:chOff x="925560" y="1109160"/>
              <a:chExt cx="4854240" cy="3915360"/>
            </a:xfrm>
          </p:grpSpPr>
          <p:sp>
            <p:nvSpPr>
              <p:cNvPr id="77" name="Rectangle 16"/>
              <p:cNvSpPr/>
              <p:nvPr/>
            </p:nvSpPr>
            <p:spPr>
              <a:xfrm>
                <a:off x="2050200" y="3177720"/>
                <a:ext cx="838800" cy="185760"/>
              </a:xfrm>
              <a:prstGeom prst="rect">
                <a:avLst/>
              </a:prstGeom>
              <a:solidFill>
                <a:schemeClr val="lt1"/>
              </a:solidFill>
              <a:ln w="19080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78" name="Rectangle 17"/>
              <p:cNvSpPr/>
              <p:nvPr/>
            </p:nvSpPr>
            <p:spPr>
              <a:xfrm>
                <a:off x="1024560" y="3103200"/>
                <a:ext cx="838800" cy="185760"/>
              </a:xfrm>
              <a:prstGeom prst="rect">
                <a:avLst/>
              </a:prstGeom>
              <a:solidFill>
                <a:schemeClr val="lt1"/>
              </a:solidFill>
              <a:ln w="19080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79" name="Line 5"/>
              <p:cNvSpPr/>
              <p:nvPr/>
            </p:nvSpPr>
            <p:spPr>
              <a:xfrm>
                <a:off x="1128600" y="4333320"/>
                <a:ext cx="4486320" cy="360"/>
              </a:xfrm>
              <a:prstGeom prst="line">
                <a:avLst/>
              </a:prstGeom>
              <a:ln cap="sq"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0" name="Line 6"/>
              <p:cNvSpPr/>
              <p:nvPr/>
            </p:nvSpPr>
            <p:spPr>
              <a:xfrm>
                <a:off x="1438200" y="4333320"/>
                <a:ext cx="360" cy="3024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120" bIns="151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1" name="Line 7"/>
              <p:cNvSpPr/>
              <p:nvPr/>
            </p:nvSpPr>
            <p:spPr>
              <a:xfrm>
                <a:off x="2057400" y="4333320"/>
                <a:ext cx="360" cy="3024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120" bIns="151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2" name="Line 8"/>
              <p:cNvSpPr/>
              <p:nvPr/>
            </p:nvSpPr>
            <p:spPr>
              <a:xfrm>
                <a:off x="2676240" y="4333320"/>
                <a:ext cx="360" cy="3024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120" bIns="151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3" name="Line 9"/>
              <p:cNvSpPr/>
              <p:nvPr/>
            </p:nvSpPr>
            <p:spPr>
              <a:xfrm>
                <a:off x="3294000" y="4333320"/>
                <a:ext cx="360" cy="3024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120" bIns="151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4" name="Line 10"/>
              <p:cNvSpPr/>
              <p:nvPr/>
            </p:nvSpPr>
            <p:spPr>
              <a:xfrm>
                <a:off x="3914640" y="4333320"/>
                <a:ext cx="360" cy="3024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120" bIns="151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5" name="Line 11"/>
              <p:cNvSpPr/>
              <p:nvPr/>
            </p:nvSpPr>
            <p:spPr>
              <a:xfrm>
                <a:off x="4532040" y="4333320"/>
                <a:ext cx="360" cy="3024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120" bIns="151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6" name="Line 12"/>
              <p:cNvSpPr/>
              <p:nvPr/>
            </p:nvSpPr>
            <p:spPr>
              <a:xfrm>
                <a:off x="5151240" y="4333320"/>
                <a:ext cx="360" cy="3024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120" bIns="151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7" name="Line 13"/>
              <p:cNvSpPr/>
              <p:nvPr/>
            </p:nvSpPr>
            <p:spPr>
              <a:xfrm>
                <a:off x="1128600" y="4333320"/>
                <a:ext cx="360" cy="619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0960" bIns="30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8" name="Line 14"/>
              <p:cNvSpPr/>
              <p:nvPr/>
            </p:nvSpPr>
            <p:spPr>
              <a:xfrm>
                <a:off x="1747800" y="4333320"/>
                <a:ext cx="360" cy="619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0960" bIns="30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89" name="Line 15"/>
              <p:cNvSpPr/>
              <p:nvPr/>
            </p:nvSpPr>
            <p:spPr>
              <a:xfrm>
                <a:off x="2365200" y="4333320"/>
                <a:ext cx="360" cy="619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0960" bIns="30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0" name="Line 16"/>
              <p:cNvSpPr/>
              <p:nvPr/>
            </p:nvSpPr>
            <p:spPr>
              <a:xfrm>
                <a:off x="2985840" y="4333320"/>
                <a:ext cx="360" cy="619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0960" bIns="30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1" name="Line 17"/>
              <p:cNvSpPr/>
              <p:nvPr/>
            </p:nvSpPr>
            <p:spPr>
              <a:xfrm>
                <a:off x="3603600" y="4333320"/>
                <a:ext cx="360" cy="619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0960" bIns="30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2" name="Line 18"/>
              <p:cNvSpPr/>
              <p:nvPr/>
            </p:nvSpPr>
            <p:spPr>
              <a:xfrm>
                <a:off x="4222800" y="4333320"/>
                <a:ext cx="360" cy="619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0960" bIns="30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3" name="Line 19"/>
              <p:cNvSpPr/>
              <p:nvPr/>
            </p:nvSpPr>
            <p:spPr>
              <a:xfrm>
                <a:off x="4841640" y="4333320"/>
                <a:ext cx="360" cy="619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0960" bIns="30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4" name="Line 20"/>
              <p:cNvSpPr/>
              <p:nvPr/>
            </p:nvSpPr>
            <p:spPr>
              <a:xfrm>
                <a:off x="5460840" y="4333320"/>
                <a:ext cx="360" cy="619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0960" bIns="30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5" name="Line 21"/>
              <p:cNvSpPr/>
              <p:nvPr/>
            </p:nvSpPr>
            <p:spPr>
              <a:xfrm>
                <a:off x="1128600" y="1109160"/>
                <a:ext cx="4486320" cy="360"/>
              </a:xfrm>
              <a:prstGeom prst="line">
                <a:avLst/>
              </a:prstGeom>
              <a:ln cap="sq"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6" name="Line 22"/>
              <p:cNvSpPr/>
              <p:nvPr/>
            </p:nvSpPr>
            <p:spPr>
              <a:xfrm>
                <a:off x="1438200" y="1109160"/>
                <a:ext cx="360" cy="3168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840" bIns="158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7" name="Line 23"/>
              <p:cNvSpPr/>
              <p:nvPr/>
            </p:nvSpPr>
            <p:spPr>
              <a:xfrm>
                <a:off x="2057400" y="1109160"/>
                <a:ext cx="360" cy="3168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840" bIns="158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8" name="Line 24"/>
              <p:cNvSpPr/>
              <p:nvPr/>
            </p:nvSpPr>
            <p:spPr>
              <a:xfrm>
                <a:off x="2676240" y="1109160"/>
                <a:ext cx="360" cy="3168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840" bIns="158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99" name="Line 25"/>
              <p:cNvSpPr/>
              <p:nvPr/>
            </p:nvSpPr>
            <p:spPr>
              <a:xfrm>
                <a:off x="3294000" y="1109160"/>
                <a:ext cx="360" cy="3168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840" bIns="158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0" name="Line 26"/>
              <p:cNvSpPr/>
              <p:nvPr/>
            </p:nvSpPr>
            <p:spPr>
              <a:xfrm>
                <a:off x="3914640" y="1109160"/>
                <a:ext cx="360" cy="3168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840" bIns="158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1" name="Line 27"/>
              <p:cNvSpPr/>
              <p:nvPr/>
            </p:nvSpPr>
            <p:spPr>
              <a:xfrm>
                <a:off x="4532040" y="1109160"/>
                <a:ext cx="360" cy="3168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840" bIns="158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2" name="Line 28"/>
              <p:cNvSpPr/>
              <p:nvPr/>
            </p:nvSpPr>
            <p:spPr>
              <a:xfrm>
                <a:off x="5151240" y="1109160"/>
                <a:ext cx="360" cy="3168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840" bIns="158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3" name="Line 29"/>
              <p:cNvSpPr/>
              <p:nvPr/>
            </p:nvSpPr>
            <p:spPr>
              <a:xfrm>
                <a:off x="1128600" y="1109160"/>
                <a:ext cx="360" cy="63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1680" bIns="31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4" name="Line 30"/>
              <p:cNvSpPr/>
              <p:nvPr/>
            </p:nvSpPr>
            <p:spPr>
              <a:xfrm>
                <a:off x="1747800" y="1109160"/>
                <a:ext cx="360" cy="63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1680" bIns="31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5" name="Line 31"/>
              <p:cNvSpPr/>
              <p:nvPr/>
            </p:nvSpPr>
            <p:spPr>
              <a:xfrm>
                <a:off x="2365200" y="1109160"/>
                <a:ext cx="360" cy="63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1680" bIns="31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6" name="Line 32"/>
              <p:cNvSpPr/>
              <p:nvPr/>
            </p:nvSpPr>
            <p:spPr>
              <a:xfrm>
                <a:off x="2985840" y="1109160"/>
                <a:ext cx="360" cy="63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1680" bIns="31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7" name="Line 33"/>
              <p:cNvSpPr/>
              <p:nvPr/>
            </p:nvSpPr>
            <p:spPr>
              <a:xfrm>
                <a:off x="3603600" y="1109160"/>
                <a:ext cx="360" cy="63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1680" bIns="31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8" name="Line 34"/>
              <p:cNvSpPr/>
              <p:nvPr/>
            </p:nvSpPr>
            <p:spPr>
              <a:xfrm>
                <a:off x="4222800" y="1109160"/>
                <a:ext cx="360" cy="63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1680" bIns="31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09" name="Line 35"/>
              <p:cNvSpPr/>
              <p:nvPr/>
            </p:nvSpPr>
            <p:spPr>
              <a:xfrm>
                <a:off x="4841640" y="1109160"/>
                <a:ext cx="360" cy="63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1680" bIns="31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0" name="Line 36"/>
              <p:cNvSpPr/>
              <p:nvPr/>
            </p:nvSpPr>
            <p:spPr>
              <a:xfrm>
                <a:off x="5460840" y="1109160"/>
                <a:ext cx="360" cy="63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1680" bIns="31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1" name="Line 37"/>
              <p:cNvSpPr/>
              <p:nvPr/>
            </p:nvSpPr>
            <p:spPr>
              <a:xfrm flipV="1">
                <a:off x="1128600" y="1109160"/>
                <a:ext cx="360" cy="3224160"/>
              </a:xfrm>
              <a:prstGeom prst="line">
                <a:avLst/>
              </a:prstGeom>
              <a:ln cap="sq"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2" name="Line 38"/>
              <p:cNvSpPr/>
              <p:nvPr/>
            </p:nvSpPr>
            <p:spPr>
              <a:xfrm flipH="1">
                <a:off x="1096920" y="4039560"/>
                <a:ext cx="3168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3" name="Line 39"/>
              <p:cNvSpPr/>
              <p:nvPr/>
            </p:nvSpPr>
            <p:spPr>
              <a:xfrm flipH="1">
                <a:off x="1096920" y="3453840"/>
                <a:ext cx="3168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4" name="Line 40"/>
              <p:cNvSpPr/>
              <p:nvPr/>
            </p:nvSpPr>
            <p:spPr>
              <a:xfrm flipH="1">
                <a:off x="1096920" y="2868120"/>
                <a:ext cx="3168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5" name="Line 41"/>
              <p:cNvSpPr/>
              <p:nvPr/>
            </p:nvSpPr>
            <p:spPr>
              <a:xfrm flipH="1">
                <a:off x="1096920" y="2280600"/>
                <a:ext cx="3168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6" name="Line 42"/>
              <p:cNvSpPr/>
              <p:nvPr/>
            </p:nvSpPr>
            <p:spPr>
              <a:xfrm flipH="1">
                <a:off x="1096920" y="1696320"/>
                <a:ext cx="3168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7" name="Line 43"/>
              <p:cNvSpPr/>
              <p:nvPr/>
            </p:nvSpPr>
            <p:spPr>
              <a:xfrm flipH="1">
                <a:off x="1096920" y="1109160"/>
                <a:ext cx="3168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8" name="Line 44"/>
              <p:cNvSpPr/>
              <p:nvPr/>
            </p:nvSpPr>
            <p:spPr>
              <a:xfrm flipH="1">
                <a:off x="1065240" y="4333320"/>
                <a:ext cx="6336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19" name="Line 45"/>
              <p:cNvSpPr/>
              <p:nvPr/>
            </p:nvSpPr>
            <p:spPr>
              <a:xfrm flipH="1">
                <a:off x="1065240" y="3745800"/>
                <a:ext cx="6336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0" name="Line 46"/>
              <p:cNvSpPr/>
              <p:nvPr/>
            </p:nvSpPr>
            <p:spPr>
              <a:xfrm flipH="1">
                <a:off x="1065240" y="3160080"/>
                <a:ext cx="6336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1" name="Line 47"/>
              <p:cNvSpPr/>
              <p:nvPr/>
            </p:nvSpPr>
            <p:spPr>
              <a:xfrm flipH="1">
                <a:off x="1065240" y="2574360"/>
                <a:ext cx="6336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2" name="Line 48"/>
              <p:cNvSpPr/>
              <p:nvPr/>
            </p:nvSpPr>
            <p:spPr>
              <a:xfrm flipH="1">
                <a:off x="1065240" y="1988640"/>
                <a:ext cx="6336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3" name="Line 49"/>
              <p:cNvSpPr/>
              <p:nvPr/>
            </p:nvSpPr>
            <p:spPr>
              <a:xfrm flipH="1">
                <a:off x="1065240" y="1402920"/>
                <a:ext cx="6336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4" name="Line 50"/>
              <p:cNvSpPr/>
              <p:nvPr/>
            </p:nvSpPr>
            <p:spPr>
              <a:xfrm flipV="1">
                <a:off x="5614920" y="1109160"/>
                <a:ext cx="360" cy="3224160"/>
              </a:xfrm>
              <a:prstGeom prst="line">
                <a:avLst/>
              </a:prstGeom>
              <a:ln cap="sq"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5" name="Line 51"/>
              <p:cNvSpPr/>
              <p:nvPr/>
            </p:nvSpPr>
            <p:spPr>
              <a:xfrm flipH="1">
                <a:off x="5584680" y="4039560"/>
                <a:ext cx="3024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6" name="Line 52"/>
              <p:cNvSpPr/>
              <p:nvPr/>
            </p:nvSpPr>
            <p:spPr>
              <a:xfrm flipH="1">
                <a:off x="5584680" y="3453840"/>
                <a:ext cx="3024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7" name="Line 53"/>
              <p:cNvSpPr/>
              <p:nvPr/>
            </p:nvSpPr>
            <p:spPr>
              <a:xfrm flipH="1">
                <a:off x="5584680" y="2868120"/>
                <a:ext cx="3024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8" name="Line 54"/>
              <p:cNvSpPr/>
              <p:nvPr/>
            </p:nvSpPr>
            <p:spPr>
              <a:xfrm flipH="1">
                <a:off x="5584680" y="2280600"/>
                <a:ext cx="3024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29" name="Line 55"/>
              <p:cNvSpPr/>
              <p:nvPr/>
            </p:nvSpPr>
            <p:spPr>
              <a:xfrm flipH="1">
                <a:off x="5584680" y="1696320"/>
                <a:ext cx="3024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30" name="Line 56"/>
              <p:cNvSpPr/>
              <p:nvPr/>
            </p:nvSpPr>
            <p:spPr>
              <a:xfrm flipH="1">
                <a:off x="5584680" y="1109160"/>
                <a:ext cx="3024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31" name="Line 57"/>
              <p:cNvSpPr/>
              <p:nvPr/>
            </p:nvSpPr>
            <p:spPr>
              <a:xfrm flipH="1">
                <a:off x="5553000" y="4333320"/>
                <a:ext cx="6192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32" name="Line 58"/>
              <p:cNvSpPr/>
              <p:nvPr/>
            </p:nvSpPr>
            <p:spPr>
              <a:xfrm flipH="1">
                <a:off x="5553000" y="3745800"/>
                <a:ext cx="6192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33" name="Line 59"/>
              <p:cNvSpPr/>
              <p:nvPr/>
            </p:nvSpPr>
            <p:spPr>
              <a:xfrm flipH="1">
                <a:off x="5553000" y="3160080"/>
                <a:ext cx="6192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34" name="Line 60"/>
              <p:cNvSpPr/>
              <p:nvPr/>
            </p:nvSpPr>
            <p:spPr>
              <a:xfrm flipH="1">
                <a:off x="5553000" y="2574360"/>
                <a:ext cx="6192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35" name="Line 61"/>
              <p:cNvSpPr/>
              <p:nvPr/>
            </p:nvSpPr>
            <p:spPr>
              <a:xfrm flipH="1">
                <a:off x="5553000" y="1988640"/>
                <a:ext cx="6192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36" name="Line 62"/>
              <p:cNvSpPr/>
              <p:nvPr/>
            </p:nvSpPr>
            <p:spPr>
              <a:xfrm flipH="1">
                <a:off x="5553000" y="1402920"/>
                <a:ext cx="61920" cy="36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37" name="Rectangle 63"/>
              <p:cNvSpPr/>
              <p:nvPr/>
            </p:nvSpPr>
            <p:spPr>
              <a:xfrm>
                <a:off x="987120" y="4397040"/>
                <a:ext cx="38196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200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8" name="Rectangle 64"/>
              <p:cNvSpPr/>
              <p:nvPr/>
            </p:nvSpPr>
            <p:spPr>
              <a:xfrm>
                <a:off x="1604520" y="4397040"/>
                <a:ext cx="38196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400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9" name="Rectangle 65"/>
              <p:cNvSpPr/>
              <p:nvPr/>
            </p:nvSpPr>
            <p:spPr>
              <a:xfrm>
                <a:off x="2223720" y="4397040"/>
                <a:ext cx="38196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600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0" name="Rectangle 66"/>
              <p:cNvSpPr/>
              <p:nvPr/>
            </p:nvSpPr>
            <p:spPr>
              <a:xfrm>
                <a:off x="2842920" y="4397040"/>
                <a:ext cx="38196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800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1" name="Rectangle 67"/>
              <p:cNvSpPr/>
              <p:nvPr/>
            </p:nvSpPr>
            <p:spPr>
              <a:xfrm>
                <a:off x="3414600" y="4397040"/>
                <a:ext cx="50940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1000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2" name="Rectangle 68"/>
              <p:cNvSpPr/>
              <p:nvPr/>
            </p:nvSpPr>
            <p:spPr>
              <a:xfrm>
                <a:off x="4032000" y="4397040"/>
                <a:ext cx="50940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1200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3" name="Rectangle 69"/>
              <p:cNvSpPr/>
              <p:nvPr/>
            </p:nvSpPr>
            <p:spPr>
              <a:xfrm>
                <a:off x="4651200" y="4397040"/>
                <a:ext cx="50940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1400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4" name="Rectangle 70"/>
              <p:cNvSpPr/>
              <p:nvPr/>
            </p:nvSpPr>
            <p:spPr>
              <a:xfrm>
                <a:off x="5270400" y="4397040"/>
                <a:ext cx="50940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1600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5" name="Rectangle 71"/>
              <p:cNvSpPr/>
              <p:nvPr/>
            </p:nvSpPr>
            <p:spPr>
              <a:xfrm>
                <a:off x="925560" y="4198680"/>
                <a:ext cx="12744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0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6" name="Rectangle 72"/>
              <p:cNvSpPr/>
              <p:nvPr/>
            </p:nvSpPr>
            <p:spPr>
              <a:xfrm>
                <a:off x="925560" y="3612600"/>
                <a:ext cx="12744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1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7" name="Rectangle 73"/>
              <p:cNvSpPr/>
              <p:nvPr/>
            </p:nvSpPr>
            <p:spPr>
              <a:xfrm>
                <a:off x="925560" y="3026880"/>
                <a:ext cx="12744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2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8" name="Rectangle 74"/>
              <p:cNvSpPr/>
              <p:nvPr/>
            </p:nvSpPr>
            <p:spPr>
              <a:xfrm>
                <a:off x="925560" y="2439720"/>
                <a:ext cx="12744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3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9" name="Rectangle 75"/>
              <p:cNvSpPr/>
              <p:nvPr/>
            </p:nvSpPr>
            <p:spPr>
              <a:xfrm>
                <a:off x="925560" y="1853640"/>
                <a:ext cx="12744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4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0" name="Rectangle 76"/>
              <p:cNvSpPr/>
              <p:nvPr/>
            </p:nvSpPr>
            <p:spPr>
              <a:xfrm>
                <a:off x="925560" y="1267920"/>
                <a:ext cx="127440" cy="27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5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1" name="Freeform 77"/>
              <p:cNvSpPr/>
              <p:nvPr/>
            </p:nvSpPr>
            <p:spPr>
              <a:xfrm>
                <a:off x="1125720" y="2331720"/>
                <a:ext cx="4500000" cy="1173960"/>
              </a:xfrm>
              <a:custGeom>
                <a:avLst/>
                <a:gdLst>
                  <a:gd name="textAreaLeft" fmla="*/ 0 w 4500000"/>
                  <a:gd name="textAreaRight" fmla="*/ 4500720 w 4500000"/>
                  <a:gd name="textAreaTop" fmla="*/ 0 h 1173960"/>
                  <a:gd name="textAreaBottom" fmla="*/ 1174680 h 1173960"/>
                  <a:gd name="GluePoint1X" fmla="*/ 31 w 2835"/>
                  <a:gd name="GluePoint1Y" fmla="*/ 694 h 740"/>
                  <a:gd name="GluePoint2X" fmla="*/ 65 w 2835"/>
                  <a:gd name="GluePoint2Y" fmla="*/ 640 h 740"/>
                  <a:gd name="GluePoint3X" fmla="*/ 99 w 2835"/>
                  <a:gd name="GluePoint3Y" fmla="*/ 584 h 740"/>
                  <a:gd name="GluePoint4X" fmla="*/ 134 w 2835"/>
                  <a:gd name="GluePoint4Y" fmla="*/ 528 h 740"/>
                  <a:gd name="GluePoint5X" fmla="*/ 168 w 2835"/>
                  <a:gd name="GluePoint5Y" fmla="*/ 472 h 740"/>
                  <a:gd name="GluePoint6X" fmla="*/ 202 w 2835"/>
                  <a:gd name="GluePoint6Y" fmla="*/ 418 h 740"/>
                  <a:gd name="GluePoint7X" fmla="*/ 236 w 2835"/>
                  <a:gd name="GluePoint7Y" fmla="*/ 367 h 740"/>
                  <a:gd name="GluePoint8X" fmla="*/ 271 w 2835"/>
                  <a:gd name="GluePoint8Y" fmla="*/ 318 h 740"/>
                  <a:gd name="GluePoint9X" fmla="*/ 305 w 2835"/>
                  <a:gd name="GluePoint9Y" fmla="*/ 273 h 740"/>
                  <a:gd name="GluePoint10X" fmla="*/ 339 w 2835"/>
                  <a:gd name="GluePoint10Y" fmla="*/ 232 h 740"/>
                  <a:gd name="GluePoint11X" fmla="*/ 373 w 2835"/>
                  <a:gd name="GluePoint11Y" fmla="*/ 194 h 740"/>
                  <a:gd name="GluePoint12X" fmla="*/ 408 w 2835"/>
                  <a:gd name="GluePoint12Y" fmla="*/ 160 h 740"/>
                  <a:gd name="GluePoint13X" fmla="*/ 442 w 2835"/>
                  <a:gd name="GluePoint13Y" fmla="*/ 130 h 740"/>
                  <a:gd name="GluePoint14X" fmla="*/ 476 w 2835"/>
                  <a:gd name="GluePoint14Y" fmla="*/ 104 h 740"/>
                  <a:gd name="GluePoint15X" fmla="*/ 510 w 2835"/>
                  <a:gd name="GluePoint15Y" fmla="*/ 81 h 740"/>
                  <a:gd name="GluePoint16X" fmla="*/ 544 w 2835"/>
                  <a:gd name="GluePoint16Y" fmla="*/ 61 h 740"/>
                  <a:gd name="GluePoint17X" fmla="*/ 579 w 2835"/>
                  <a:gd name="GluePoint17Y" fmla="*/ 45 h 740"/>
                  <a:gd name="GluePoint18X" fmla="*/ 613 w 2835"/>
                  <a:gd name="GluePoint18Y" fmla="*/ 32 h 740"/>
                  <a:gd name="GluePoint19X" fmla="*/ 647 w 2835"/>
                  <a:gd name="GluePoint19Y" fmla="*/ 21 h 740"/>
                  <a:gd name="GluePoint20X" fmla="*/ 681 w 2835"/>
                  <a:gd name="GluePoint20Y" fmla="*/ 12 h 740"/>
                  <a:gd name="GluePoint21X" fmla="*/ 715 w 2835"/>
                  <a:gd name="GluePoint21Y" fmla="*/ 6 h 740"/>
                  <a:gd name="GluePoint22X" fmla="*/ 749 w 2835"/>
                  <a:gd name="GluePoint22Y" fmla="*/ 2 h 740"/>
                  <a:gd name="GluePoint23X" fmla="*/ 783 w 2835"/>
                  <a:gd name="GluePoint23Y" fmla="*/ 0 h 740"/>
                  <a:gd name="GluePoint24X" fmla="*/ 818 w 2835"/>
                  <a:gd name="GluePoint24Y" fmla="*/ 0 h 740"/>
                  <a:gd name="GluePoint25X" fmla="*/ 852 w 2835"/>
                  <a:gd name="GluePoint25Y" fmla="*/ 0 h 740"/>
                  <a:gd name="GluePoint26X" fmla="*/ 886 w 2835"/>
                  <a:gd name="GluePoint26Y" fmla="*/ 2 h 740"/>
                  <a:gd name="GluePoint27X" fmla="*/ 920 w 2835"/>
                  <a:gd name="GluePoint27Y" fmla="*/ 5 h 740"/>
                  <a:gd name="GluePoint28X" fmla="*/ 954 w 2835"/>
                  <a:gd name="GluePoint28Y" fmla="*/ 10 h 740"/>
                  <a:gd name="GluePoint29X" fmla="*/ 988 w 2835"/>
                  <a:gd name="GluePoint29Y" fmla="*/ 15 h 740"/>
                  <a:gd name="GluePoint30X" fmla="*/ 1022 w 2835"/>
                  <a:gd name="GluePoint30Y" fmla="*/ 21 h 740"/>
                  <a:gd name="GluePoint31X" fmla="*/ 1055 w 2835"/>
                  <a:gd name="GluePoint31Y" fmla="*/ 27 h 740"/>
                  <a:gd name="GluePoint32X" fmla="*/ 1089 w 2835"/>
                  <a:gd name="GluePoint32Y" fmla="*/ 35 h 740"/>
                  <a:gd name="GluePoint33X" fmla="*/ 1123 w 2835"/>
                  <a:gd name="GluePoint33Y" fmla="*/ 42 h 740"/>
                  <a:gd name="GluePoint34X" fmla="*/ 1157 w 2835"/>
                  <a:gd name="GluePoint34Y" fmla="*/ 50 h 740"/>
                  <a:gd name="GluePoint35X" fmla="*/ 1191 w 2835"/>
                  <a:gd name="GluePoint35Y" fmla="*/ 58 h 740"/>
                  <a:gd name="GluePoint36X" fmla="*/ 1225 w 2835"/>
                  <a:gd name="GluePoint36Y" fmla="*/ 67 h 740"/>
                  <a:gd name="GluePoint37X" fmla="*/ 1259 w 2835"/>
                  <a:gd name="GluePoint37Y" fmla="*/ 75 h 740"/>
                  <a:gd name="GluePoint38X" fmla="*/ 1293 w 2835"/>
                  <a:gd name="GluePoint38Y" fmla="*/ 84 h 740"/>
                  <a:gd name="GluePoint39X" fmla="*/ 1326 w 2835"/>
                  <a:gd name="GluePoint39Y" fmla="*/ 93 h 740"/>
                  <a:gd name="GluePoint40X" fmla="*/ 1360 w 2835"/>
                  <a:gd name="GluePoint40Y" fmla="*/ 101 h 740"/>
                  <a:gd name="GluePoint41X" fmla="*/ 1394 w 2835"/>
                  <a:gd name="GluePoint41Y" fmla="*/ 110 h 740"/>
                  <a:gd name="GluePoint42X" fmla="*/ 1427 w 2835"/>
                  <a:gd name="GluePoint42Y" fmla="*/ 118 h 740"/>
                  <a:gd name="GluePoint43X" fmla="*/ 1461 w 2835"/>
                  <a:gd name="GluePoint43Y" fmla="*/ 125 h 740"/>
                  <a:gd name="GluePoint44X" fmla="*/ 1495 w 2835"/>
                  <a:gd name="GluePoint44Y" fmla="*/ 133 h 740"/>
                  <a:gd name="GluePoint45X" fmla="*/ 1528 w 2835"/>
                  <a:gd name="GluePoint45Y" fmla="*/ 139 h 740"/>
                  <a:gd name="GluePoint46X" fmla="*/ 1584 w 2835"/>
                  <a:gd name="GluePoint46Y" fmla="*/ 147 h 740"/>
                  <a:gd name="GluePoint47X" fmla="*/ 1656 w 2835"/>
                  <a:gd name="GluePoint47Y" fmla="*/ 156 h 740"/>
                  <a:gd name="GluePoint48X" fmla="*/ 1729 w 2835"/>
                  <a:gd name="GluePoint48Y" fmla="*/ 163 h 740"/>
                  <a:gd name="GluePoint49X" fmla="*/ 1802 w 2835"/>
                  <a:gd name="GluePoint49Y" fmla="*/ 169 h 740"/>
                  <a:gd name="GluePoint50X" fmla="*/ 1875 w 2835"/>
                  <a:gd name="GluePoint50Y" fmla="*/ 174 h 740"/>
                  <a:gd name="GluePoint51X" fmla="*/ 1948 w 2835"/>
                  <a:gd name="GluePoint51Y" fmla="*/ 179 h 740"/>
                  <a:gd name="GluePoint52X" fmla="*/ 2021 w 2835"/>
                  <a:gd name="GluePoint52Y" fmla="*/ 183 h 740"/>
                  <a:gd name="GluePoint53X" fmla="*/ 2095 w 2835"/>
                  <a:gd name="GluePoint53Y" fmla="*/ 186 h 740"/>
                  <a:gd name="GluePoint54X" fmla="*/ 2168 w 2835"/>
                  <a:gd name="GluePoint54Y" fmla="*/ 189 h 740"/>
                  <a:gd name="GluePoint55X" fmla="*/ 2242 w 2835"/>
                  <a:gd name="GluePoint55Y" fmla="*/ 192 h 740"/>
                  <a:gd name="GluePoint56X" fmla="*/ 2316 w 2835"/>
                  <a:gd name="GluePoint56Y" fmla="*/ 194 h 740"/>
                  <a:gd name="GluePoint57X" fmla="*/ 2390 w 2835"/>
                  <a:gd name="GluePoint57Y" fmla="*/ 197 h 740"/>
                  <a:gd name="GluePoint58X" fmla="*/ 2464 w 2835"/>
                  <a:gd name="GluePoint58Y" fmla="*/ 199 h 740"/>
                  <a:gd name="GluePoint59X" fmla="*/ 2538 w 2835"/>
                  <a:gd name="GluePoint59Y" fmla="*/ 201 h 740"/>
                  <a:gd name="GluePoint60X" fmla="*/ 2611 w 2835"/>
                  <a:gd name="GluePoint60Y" fmla="*/ 202 h 740"/>
                  <a:gd name="GluePoint61X" fmla="*/ 2686 w 2835"/>
                  <a:gd name="GluePoint61Y" fmla="*/ 203 h 740"/>
                  <a:gd name="GluePoint62X" fmla="*/ 2761 w 2835"/>
                  <a:gd name="GluePoint62Y" fmla="*/ 205 h 740"/>
                  <a:gd name="GluePoint63X" fmla="*/ 2835 w 2835"/>
                  <a:gd name="GluePoint63Y" fmla="*/ 206 h 74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  <a:cxn ang="0">
                    <a:pos x="GluePoint63X" y="GluePoint63Y"/>
                  </a:cxn>
                </a:cxnLst>
                <a:rect l="textAreaLeft" t="textAreaTop" r="textAreaRight" b="textAreaBottom"/>
                <a:pathLst>
                  <a:path w="2835" h="740">
                    <a:moveTo>
                      <a:pt x="0" y="740"/>
                    </a:moveTo>
                    <a:lnTo>
                      <a:pt x="3" y="735"/>
                    </a:lnTo>
                    <a:lnTo>
                      <a:pt x="6" y="731"/>
                    </a:lnTo>
                    <a:lnTo>
                      <a:pt x="10" y="726"/>
                    </a:lnTo>
                    <a:lnTo>
                      <a:pt x="12" y="722"/>
                    </a:lnTo>
                    <a:lnTo>
                      <a:pt x="15" y="717"/>
                    </a:lnTo>
                    <a:lnTo>
                      <a:pt x="19" y="713"/>
                    </a:lnTo>
                    <a:lnTo>
                      <a:pt x="22" y="708"/>
                    </a:lnTo>
                    <a:lnTo>
                      <a:pt x="25" y="703"/>
                    </a:lnTo>
                    <a:lnTo>
                      <a:pt x="28" y="699"/>
                    </a:lnTo>
                    <a:lnTo>
                      <a:pt x="31" y="694"/>
                    </a:lnTo>
                    <a:lnTo>
                      <a:pt x="34" y="689"/>
                    </a:lnTo>
                    <a:lnTo>
                      <a:pt x="37" y="684"/>
                    </a:lnTo>
                    <a:lnTo>
                      <a:pt x="41" y="680"/>
                    </a:lnTo>
                    <a:lnTo>
                      <a:pt x="43" y="675"/>
                    </a:lnTo>
                    <a:lnTo>
                      <a:pt x="46" y="670"/>
                    </a:lnTo>
                    <a:lnTo>
                      <a:pt x="50" y="665"/>
                    </a:lnTo>
                    <a:lnTo>
                      <a:pt x="53" y="660"/>
                    </a:lnTo>
                    <a:lnTo>
                      <a:pt x="56" y="655"/>
                    </a:lnTo>
                    <a:lnTo>
                      <a:pt x="59" y="650"/>
                    </a:lnTo>
                    <a:lnTo>
                      <a:pt x="62" y="645"/>
                    </a:lnTo>
                    <a:lnTo>
                      <a:pt x="65" y="640"/>
                    </a:lnTo>
                    <a:lnTo>
                      <a:pt x="68" y="635"/>
                    </a:lnTo>
                    <a:lnTo>
                      <a:pt x="72" y="630"/>
                    </a:lnTo>
                    <a:lnTo>
                      <a:pt x="75" y="625"/>
                    </a:lnTo>
                    <a:lnTo>
                      <a:pt x="78" y="619"/>
                    </a:lnTo>
                    <a:lnTo>
                      <a:pt x="81" y="615"/>
                    </a:lnTo>
                    <a:lnTo>
                      <a:pt x="84" y="610"/>
                    </a:lnTo>
                    <a:lnTo>
                      <a:pt x="87" y="605"/>
                    </a:lnTo>
                    <a:lnTo>
                      <a:pt x="90" y="599"/>
                    </a:lnTo>
                    <a:lnTo>
                      <a:pt x="94" y="594"/>
                    </a:lnTo>
                    <a:lnTo>
                      <a:pt x="96" y="589"/>
                    </a:lnTo>
                    <a:lnTo>
                      <a:pt x="99" y="584"/>
                    </a:lnTo>
                    <a:lnTo>
                      <a:pt x="103" y="579"/>
                    </a:lnTo>
                    <a:lnTo>
                      <a:pt x="106" y="574"/>
                    </a:lnTo>
                    <a:lnTo>
                      <a:pt x="109" y="568"/>
                    </a:lnTo>
                    <a:lnTo>
                      <a:pt x="112" y="563"/>
                    </a:lnTo>
                    <a:lnTo>
                      <a:pt x="115" y="559"/>
                    </a:lnTo>
                    <a:lnTo>
                      <a:pt x="118" y="553"/>
                    </a:lnTo>
                    <a:lnTo>
                      <a:pt x="121" y="548"/>
                    </a:lnTo>
                    <a:lnTo>
                      <a:pt x="125" y="543"/>
                    </a:lnTo>
                    <a:lnTo>
                      <a:pt x="128" y="538"/>
                    </a:lnTo>
                    <a:lnTo>
                      <a:pt x="130" y="533"/>
                    </a:lnTo>
                    <a:lnTo>
                      <a:pt x="134" y="528"/>
                    </a:lnTo>
                    <a:lnTo>
                      <a:pt x="137" y="522"/>
                    </a:lnTo>
                    <a:lnTo>
                      <a:pt x="140" y="517"/>
                    </a:lnTo>
                    <a:lnTo>
                      <a:pt x="143" y="512"/>
                    </a:lnTo>
                    <a:lnTo>
                      <a:pt x="146" y="507"/>
                    </a:lnTo>
                    <a:lnTo>
                      <a:pt x="149" y="502"/>
                    </a:lnTo>
                    <a:lnTo>
                      <a:pt x="152" y="497"/>
                    </a:lnTo>
                    <a:lnTo>
                      <a:pt x="156" y="492"/>
                    </a:lnTo>
                    <a:lnTo>
                      <a:pt x="159" y="487"/>
                    </a:lnTo>
                    <a:lnTo>
                      <a:pt x="161" y="482"/>
                    </a:lnTo>
                    <a:lnTo>
                      <a:pt x="165" y="477"/>
                    </a:lnTo>
                    <a:lnTo>
                      <a:pt x="168" y="472"/>
                    </a:lnTo>
                    <a:lnTo>
                      <a:pt x="171" y="467"/>
                    </a:lnTo>
                    <a:lnTo>
                      <a:pt x="174" y="462"/>
                    </a:lnTo>
                    <a:lnTo>
                      <a:pt x="178" y="457"/>
                    </a:lnTo>
                    <a:lnTo>
                      <a:pt x="180" y="452"/>
                    </a:lnTo>
                    <a:lnTo>
                      <a:pt x="183" y="447"/>
                    </a:lnTo>
                    <a:lnTo>
                      <a:pt x="187" y="443"/>
                    </a:lnTo>
                    <a:lnTo>
                      <a:pt x="190" y="437"/>
                    </a:lnTo>
                    <a:lnTo>
                      <a:pt x="193" y="433"/>
                    </a:lnTo>
                    <a:lnTo>
                      <a:pt x="196" y="428"/>
                    </a:lnTo>
                    <a:lnTo>
                      <a:pt x="199" y="423"/>
                    </a:lnTo>
                    <a:lnTo>
                      <a:pt x="202" y="418"/>
                    </a:lnTo>
                    <a:lnTo>
                      <a:pt x="205" y="413"/>
                    </a:lnTo>
                    <a:lnTo>
                      <a:pt x="209" y="409"/>
                    </a:lnTo>
                    <a:lnTo>
                      <a:pt x="212" y="404"/>
                    </a:lnTo>
                    <a:lnTo>
                      <a:pt x="214" y="399"/>
                    </a:lnTo>
                    <a:lnTo>
                      <a:pt x="218" y="394"/>
                    </a:lnTo>
                    <a:lnTo>
                      <a:pt x="221" y="390"/>
                    </a:lnTo>
                    <a:lnTo>
                      <a:pt x="224" y="385"/>
                    </a:lnTo>
                    <a:lnTo>
                      <a:pt x="227" y="380"/>
                    </a:lnTo>
                    <a:lnTo>
                      <a:pt x="230" y="376"/>
                    </a:lnTo>
                    <a:lnTo>
                      <a:pt x="233" y="371"/>
                    </a:lnTo>
                    <a:lnTo>
                      <a:pt x="236" y="367"/>
                    </a:lnTo>
                    <a:lnTo>
                      <a:pt x="240" y="362"/>
                    </a:lnTo>
                    <a:lnTo>
                      <a:pt x="243" y="357"/>
                    </a:lnTo>
                    <a:lnTo>
                      <a:pt x="246" y="353"/>
                    </a:lnTo>
                    <a:lnTo>
                      <a:pt x="249" y="349"/>
                    </a:lnTo>
                    <a:lnTo>
                      <a:pt x="252" y="344"/>
                    </a:lnTo>
                    <a:lnTo>
                      <a:pt x="255" y="340"/>
                    </a:lnTo>
                    <a:lnTo>
                      <a:pt x="258" y="335"/>
                    </a:lnTo>
                    <a:lnTo>
                      <a:pt x="261" y="331"/>
                    </a:lnTo>
                    <a:lnTo>
                      <a:pt x="265" y="326"/>
                    </a:lnTo>
                    <a:lnTo>
                      <a:pt x="267" y="322"/>
                    </a:lnTo>
                    <a:lnTo>
                      <a:pt x="271" y="318"/>
                    </a:lnTo>
                    <a:lnTo>
                      <a:pt x="274" y="314"/>
                    </a:lnTo>
                    <a:lnTo>
                      <a:pt x="277" y="310"/>
                    </a:lnTo>
                    <a:lnTo>
                      <a:pt x="280" y="305"/>
                    </a:lnTo>
                    <a:lnTo>
                      <a:pt x="283" y="301"/>
                    </a:lnTo>
                    <a:lnTo>
                      <a:pt x="286" y="297"/>
                    </a:lnTo>
                    <a:lnTo>
                      <a:pt x="289" y="293"/>
                    </a:lnTo>
                    <a:lnTo>
                      <a:pt x="293" y="289"/>
                    </a:lnTo>
                    <a:lnTo>
                      <a:pt x="296" y="285"/>
                    </a:lnTo>
                    <a:lnTo>
                      <a:pt x="299" y="281"/>
                    </a:lnTo>
                    <a:lnTo>
                      <a:pt x="302" y="277"/>
                    </a:lnTo>
                    <a:lnTo>
                      <a:pt x="305" y="273"/>
                    </a:lnTo>
                    <a:lnTo>
                      <a:pt x="308" y="269"/>
                    </a:lnTo>
                    <a:lnTo>
                      <a:pt x="311" y="265"/>
                    </a:lnTo>
                    <a:lnTo>
                      <a:pt x="314" y="262"/>
                    </a:lnTo>
                    <a:lnTo>
                      <a:pt x="317" y="258"/>
                    </a:lnTo>
                    <a:lnTo>
                      <a:pt x="320" y="253"/>
                    </a:lnTo>
                    <a:lnTo>
                      <a:pt x="324" y="250"/>
                    </a:lnTo>
                    <a:lnTo>
                      <a:pt x="327" y="246"/>
                    </a:lnTo>
                    <a:lnTo>
                      <a:pt x="330" y="243"/>
                    </a:lnTo>
                    <a:lnTo>
                      <a:pt x="333" y="239"/>
                    </a:lnTo>
                    <a:lnTo>
                      <a:pt x="336" y="235"/>
                    </a:lnTo>
                    <a:lnTo>
                      <a:pt x="339" y="232"/>
                    </a:lnTo>
                    <a:lnTo>
                      <a:pt x="342" y="228"/>
                    </a:lnTo>
                    <a:lnTo>
                      <a:pt x="345" y="224"/>
                    </a:lnTo>
                    <a:lnTo>
                      <a:pt x="349" y="221"/>
                    </a:lnTo>
                    <a:lnTo>
                      <a:pt x="351" y="217"/>
                    </a:lnTo>
                    <a:lnTo>
                      <a:pt x="355" y="214"/>
                    </a:lnTo>
                    <a:lnTo>
                      <a:pt x="358" y="210"/>
                    </a:lnTo>
                    <a:lnTo>
                      <a:pt x="361" y="207"/>
                    </a:lnTo>
                    <a:lnTo>
                      <a:pt x="364" y="203"/>
                    </a:lnTo>
                    <a:lnTo>
                      <a:pt x="367" y="200"/>
                    </a:lnTo>
                    <a:lnTo>
                      <a:pt x="370" y="197"/>
                    </a:lnTo>
                    <a:lnTo>
                      <a:pt x="373" y="194"/>
                    </a:lnTo>
                    <a:lnTo>
                      <a:pt x="377" y="190"/>
                    </a:lnTo>
                    <a:lnTo>
                      <a:pt x="380" y="187"/>
                    </a:lnTo>
                    <a:lnTo>
                      <a:pt x="383" y="184"/>
                    </a:lnTo>
                    <a:lnTo>
                      <a:pt x="386" y="181"/>
                    </a:lnTo>
                    <a:lnTo>
                      <a:pt x="389" y="178"/>
                    </a:lnTo>
                    <a:lnTo>
                      <a:pt x="392" y="175"/>
                    </a:lnTo>
                    <a:lnTo>
                      <a:pt x="395" y="172"/>
                    </a:lnTo>
                    <a:lnTo>
                      <a:pt x="398" y="169"/>
                    </a:lnTo>
                    <a:lnTo>
                      <a:pt x="402" y="166"/>
                    </a:lnTo>
                    <a:lnTo>
                      <a:pt x="404" y="163"/>
                    </a:lnTo>
                    <a:lnTo>
                      <a:pt x="408" y="160"/>
                    </a:lnTo>
                    <a:lnTo>
                      <a:pt x="411" y="157"/>
                    </a:lnTo>
                    <a:lnTo>
                      <a:pt x="414" y="154"/>
                    </a:lnTo>
                    <a:lnTo>
                      <a:pt x="417" y="151"/>
                    </a:lnTo>
                    <a:lnTo>
                      <a:pt x="420" y="148"/>
                    </a:lnTo>
                    <a:lnTo>
                      <a:pt x="423" y="146"/>
                    </a:lnTo>
                    <a:lnTo>
                      <a:pt x="426" y="143"/>
                    </a:lnTo>
                    <a:lnTo>
                      <a:pt x="429" y="140"/>
                    </a:lnTo>
                    <a:lnTo>
                      <a:pt x="433" y="137"/>
                    </a:lnTo>
                    <a:lnTo>
                      <a:pt x="436" y="135"/>
                    </a:lnTo>
                    <a:lnTo>
                      <a:pt x="439" y="132"/>
                    </a:lnTo>
                    <a:lnTo>
                      <a:pt x="442" y="130"/>
                    </a:lnTo>
                    <a:lnTo>
                      <a:pt x="445" y="127"/>
                    </a:lnTo>
                    <a:lnTo>
                      <a:pt x="448" y="125"/>
                    </a:lnTo>
                    <a:lnTo>
                      <a:pt x="451" y="122"/>
                    </a:lnTo>
                    <a:lnTo>
                      <a:pt x="455" y="120"/>
                    </a:lnTo>
                    <a:lnTo>
                      <a:pt x="457" y="117"/>
                    </a:lnTo>
                    <a:lnTo>
                      <a:pt x="460" y="115"/>
                    </a:lnTo>
                    <a:lnTo>
                      <a:pt x="464" y="113"/>
                    </a:lnTo>
                    <a:lnTo>
                      <a:pt x="467" y="110"/>
                    </a:lnTo>
                    <a:lnTo>
                      <a:pt x="470" y="108"/>
                    </a:lnTo>
                    <a:lnTo>
                      <a:pt x="473" y="106"/>
                    </a:lnTo>
                    <a:lnTo>
                      <a:pt x="476" y="104"/>
                    </a:lnTo>
                    <a:lnTo>
                      <a:pt x="479" y="101"/>
                    </a:lnTo>
                    <a:lnTo>
                      <a:pt x="482" y="99"/>
                    </a:lnTo>
                    <a:lnTo>
                      <a:pt x="486" y="97"/>
                    </a:lnTo>
                    <a:lnTo>
                      <a:pt x="488" y="95"/>
                    </a:lnTo>
                    <a:lnTo>
                      <a:pt x="491" y="93"/>
                    </a:lnTo>
                    <a:lnTo>
                      <a:pt x="495" y="91"/>
                    </a:lnTo>
                    <a:lnTo>
                      <a:pt x="498" y="89"/>
                    </a:lnTo>
                    <a:lnTo>
                      <a:pt x="501" y="86"/>
                    </a:lnTo>
                    <a:lnTo>
                      <a:pt x="504" y="85"/>
                    </a:lnTo>
                    <a:lnTo>
                      <a:pt x="507" y="83"/>
                    </a:lnTo>
                    <a:lnTo>
                      <a:pt x="510" y="81"/>
                    </a:lnTo>
                    <a:lnTo>
                      <a:pt x="513" y="79"/>
                    </a:lnTo>
                    <a:lnTo>
                      <a:pt x="517" y="77"/>
                    </a:lnTo>
                    <a:lnTo>
                      <a:pt x="520" y="75"/>
                    </a:lnTo>
                    <a:lnTo>
                      <a:pt x="522" y="73"/>
                    </a:lnTo>
                    <a:lnTo>
                      <a:pt x="526" y="71"/>
                    </a:lnTo>
                    <a:lnTo>
                      <a:pt x="529" y="70"/>
                    </a:lnTo>
                    <a:lnTo>
                      <a:pt x="532" y="68"/>
                    </a:lnTo>
                    <a:lnTo>
                      <a:pt x="535" y="66"/>
                    </a:lnTo>
                    <a:lnTo>
                      <a:pt x="538" y="64"/>
                    </a:lnTo>
                    <a:lnTo>
                      <a:pt x="541" y="63"/>
                    </a:lnTo>
                    <a:lnTo>
                      <a:pt x="544" y="61"/>
                    </a:lnTo>
                    <a:lnTo>
                      <a:pt x="548" y="60"/>
                    </a:lnTo>
                    <a:lnTo>
                      <a:pt x="551" y="58"/>
                    </a:lnTo>
                    <a:lnTo>
                      <a:pt x="554" y="56"/>
                    </a:lnTo>
                    <a:lnTo>
                      <a:pt x="557" y="55"/>
                    </a:lnTo>
                    <a:lnTo>
                      <a:pt x="560" y="54"/>
                    </a:lnTo>
                    <a:lnTo>
                      <a:pt x="563" y="52"/>
                    </a:lnTo>
                    <a:lnTo>
                      <a:pt x="566" y="51"/>
                    </a:lnTo>
                    <a:lnTo>
                      <a:pt x="569" y="49"/>
                    </a:lnTo>
                    <a:lnTo>
                      <a:pt x="573" y="48"/>
                    </a:lnTo>
                    <a:lnTo>
                      <a:pt x="575" y="46"/>
                    </a:lnTo>
                    <a:lnTo>
                      <a:pt x="579" y="45"/>
                    </a:lnTo>
                    <a:lnTo>
                      <a:pt x="582" y="44"/>
                    </a:lnTo>
                    <a:lnTo>
                      <a:pt x="585" y="42"/>
                    </a:lnTo>
                    <a:lnTo>
                      <a:pt x="588" y="41"/>
                    </a:lnTo>
                    <a:lnTo>
                      <a:pt x="591" y="40"/>
                    </a:lnTo>
                    <a:lnTo>
                      <a:pt x="594" y="39"/>
                    </a:lnTo>
                    <a:lnTo>
                      <a:pt x="597" y="37"/>
                    </a:lnTo>
                    <a:lnTo>
                      <a:pt x="600" y="36"/>
                    </a:lnTo>
                    <a:lnTo>
                      <a:pt x="604" y="35"/>
                    </a:lnTo>
                    <a:lnTo>
                      <a:pt x="606" y="33"/>
                    </a:lnTo>
                    <a:lnTo>
                      <a:pt x="610" y="32"/>
                    </a:lnTo>
                    <a:lnTo>
                      <a:pt x="613" y="32"/>
                    </a:lnTo>
                    <a:lnTo>
                      <a:pt x="616" y="31"/>
                    </a:lnTo>
                    <a:lnTo>
                      <a:pt x="619" y="29"/>
                    </a:lnTo>
                    <a:lnTo>
                      <a:pt x="622" y="28"/>
                    </a:lnTo>
                    <a:lnTo>
                      <a:pt x="625" y="27"/>
                    </a:lnTo>
                    <a:lnTo>
                      <a:pt x="628" y="26"/>
                    </a:lnTo>
                    <a:lnTo>
                      <a:pt x="631" y="25"/>
                    </a:lnTo>
                    <a:lnTo>
                      <a:pt x="635" y="24"/>
                    </a:lnTo>
                    <a:lnTo>
                      <a:pt x="638" y="24"/>
                    </a:lnTo>
                    <a:lnTo>
                      <a:pt x="641" y="22"/>
                    </a:lnTo>
                    <a:lnTo>
                      <a:pt x="644" y="21"/>
                    </a:lnTo>
                    <a:lnTo>
                      <a:pt x="647" y="21"/>
                    </a:lnTo>
                    <a:lnTo>
                      <a:pt x="650" y="20"/>
                    </a:lnTo>
                    <a:lnTo>
                      <a:pt x="653" y="19"/>
                    </a:lnTo>
                    <a:lnTo>
                      <a:pt x="656" y="18"/>
                    </a:lnTo>
                    <a:lnTo>
                      <a:pt x="659" y="17"/>
                    </a:lnTo>
                    <a:lnTo>
                      <a:pt x="662" y="17"/>
                    </a:lnTo>
                    <a:lnTo>
                      <a:pt x="666" y="16"/>
                    </a:lnTo>
                    <a:lnTo>
                      <a:pt x="669" y="15"/>
                    </a:lnTo>
                    <a:lnTo>
                      <a:pt x="672" y="14"/>
                    </a:lnTo>
                    <a:lnTo>
                      <a:pt x="675" y="14"/>
                    </a:lnTo>
                    <a:lnTo>
                      <a:pt x="678" y="13"/>
                    </a:lnTo>
                    <a:lnTo>
                      <a:pt x="681" y="12"/>
                    </a:lnTo>
                    <a:lnTo>
                      <a:pt x="684" y="12"/>
                    </a:lnTo>
                    <a:lnTo>
                      <a:pt x="687" y="11"/>
                    </a:lnTo>
                    <a:lnTo>
                      <a:pt x="691" y="10"/>
                    </a:lnTo>
                    <a:lnTo>
                      <a:pt x="693" y="10"/>
                    </a:lnTo>
                    <a:lnTo>
                      <a:pt x="697" y="9"/>
                    </a:lnTo>
                    <a:lnTo>
                      <a:pt x="700" y="9"/>
                    </a:lnTo>
                    <a:lnTo>
                      <a:pt x="703" y="8"/>
                    </a:lnTo>
                    <a:lnTo>
                      <a:pt x="706" y="8"/>
                    </a:lnTo>
                    <a:lnTo>
                      <a:pt x="709" y="7"/>
                    </a:lnTo>
                    <a:lnTo>
                      <a:pt x="712" y="7"/>
                    </a:lnTo>
                    <a:lnTo>
                      <a:pt x="715" y="6"/>
                    </a:lnTo>
                    <a:lnTo>
                      <a:pt x="718" y="6"/>
                    </a:lnTo>
                    <a:lnTo>
                      <a:pt x="722" y="5"/>
                    </a:lnTo>
                    <a:lnTo>
                      <a:pt x="724" y="5"/>
                    </a:lnTo>
                    <a:lnTo>
                      <a:pt x="727" y="5"/>
                    </a:lnTo>
                    <a:lnTo>
                      <a:pt x="731" y="4"/>
                    </a:lnTo>
                    <a:lnTo>
                      <a:pt x="734" y="4"/>
                    </a:lnTo>
                    <a:lnTo>
                      <a:pt x="737" y="4"/>
                    </a:lnTo>
                    <a:lnTo>
                      <a:pt x="740" y="3"/>
                    </a:lnTo>
                    <a:lnTo>
                      <a:pt x="743" y="3"/>
                    </a:lnTo>
                    <a:lnTo>
                      <a:pt x="746" y="2"/>
                    </a:lnTo>
                    <a:lnTo>
                      <a:pt x="749" y="2"/>
                    </a:lnTo>
                    <a:lnTo>
                      <a:pt x="753" y="2"/>
                    </a:lnTo>
                    <a:lnTo>
                      <a:pt x="756" y="2"/>
                    </a:lnTo>
                    <a:lnTo>
                      <a:pt x="758" y="1"/>
                    </a:lnTo>
                    <a:lnTo>
                      <a:pt x="762" y="1"/>
                    </a:lnTo>
                    <a:lnTo>
                      <a:pt x="765" y="1"/>
                    </a:lnTo>
                    <a:lnTo>
                      <a:pt x="768" y="1"/>
                    </a:lnTo>
                    <a:lnTo>
                      <a:pt x="771" y="1"/>
                    </a:lnTo>
                    <a:lnTo>
                      <a:pt x="774" y="1"/>
                    </a:lnTo>
                    <a:lnTo>
                      <a:pt x="777" y="0"/>
                    </a:lnTo>
                    <a:lnTo>
                      <a:pt x="780" y="0"/>
                    </a:lnTo>
                    <a:lnTo>
                      <a:pt x="783" y="0"/>
                    </a:lnTo>
                    <a:lnTo>
                      <a:pt x="787" y="0"/>
                    </a:lnTo>
                    <a:lnTo>
                      <a:pt x="790" y="0"/>
                    </a:lnTo>
                    <a:lnTo>
                      <a:pt x="793" y="0"/>
                    </a:lnTo>
                    <a:lnTo>
                      <a:pt x="796" y="0"/>
                    </a:lnTo>
                    <a:lnTo>
                      <a:pt x="799" y="0"/>
                    </a:lnTo>
                    <a:lnTo>
                      <a:pt x="802" y="0"/>
                    </a:lnTo>
                    <a:lnTo>
                      <a:pt x="805" y="0"/>
                    </a:lnTo>
                    <a:lnTo>
                      <a:pt x="809" y="0"/>
                    </a:lnTo>
                    <a:lnTo>
                      <a:pt x="811" y="0"/>
                    </a:lnTo>
                    <a:lnTo>
                      <a:pt x="814" y="0"/>
                    </a:lnTo>
                    <a:lnTo>
                      <a:pt x="818" y="0"/>
                    </a:lnTo>
                    <a:lnTo>
                      <a:pt x="821" y="0"/>
                    </a:lnTo>
                    <a:lnTo>
                      <a:pt x="823" y="0"/>
                    </a:lnTo>
                    <a:lnTo>
                      <a:pt x="827" y="0"/>
                    </a:lnTo>
                    <a:lnTo>
                      <a:pt x="830" y="0"/>
                    </a:lnTo>
                    <a:lnTo>
                      <a:pt x="833" y="0"/>
                    </a:lnTo>
                    <a:lnTo>
                      <a:pt x="836" y="0"/>
                    </a:lnTo>
                    <a:lnTo>
                      <a:pt x="839" y="0"/>
                    </a:lnTo>
                    <a:lnTo>
                      <a:pt x="842" y="0"/>
                    </a:lnTo>
                    <a:lnTo>
                      <a:pt x="845" y="0"/>
                    </a:lnTo>
                    <a:lnTo>
                      <a:pt x="848" y="0"/>
                    </a:lnTo>
                    <a:lnTo>
                      <a:pt x="852" y="0"/>
                    </a:lnTo>
                    <a:lnTo>
                      <a:pt x="855" y="0"/>
                    </a:lnTo>
                    <a:lnTo>
                      <a:pt x="858" y="1"/>
                    </a:lnTo>
                    <a:lnTo>
                      <a:pt x="861" y="1"/>
                    </a:lnTo>
                    <a:lnTo>
                      <a:pt x="864" y="1"/>
                    </a:lnTo>
                    <a:lnTo>
                      <a:pt x="867" y="1"/>
                    </a:lnTo>
                    <a:lnTo>
                      <a:pt x="870" y="1"/>
                    </a:lnTo>
                    <a:lnTo>
                      <a:pt x="874" y="1"/>
                    </a:lnTo>
                    <a:lnTo>
                      <a:pt x="876" y="2"/>
                    </a:lnTo>
                    <a:lnTo>
                      <a:pt x="879" y="2"/>
                    </a:lnTo>
                    <a:lnTo>
                      <a:pt x="883" y="2"/>
                    </a:lnTo>
                    <a:lnTo>
                      <a:pt x="886" y="2"/>
                    </a:lnTo>
                    <a:lnTo>
                      <a:pt x="889" y="2"/>
                    </a:lnTo>
                    <a:lnTo>
                      <a:pt x="892" y="3"/>
                    </a:lnTo>
                    <a:lnTo>
                      <a:pt x="895" y="3"/>
                    </a:lnTo>
                    <a:lnTo>
                      <a:pt x="898" y="4"/>
                    </a:lnTo>
                    <a:lnTo>
                      <a:pt x="901" y="4"/>
                    </a:lnTo>
                    <a:lnTo>
                      <a:pt x="904" y="4"/>
                    </a:lnTo>
                    <a:lnTo>
                      <a:pt x="908" y="4"/>
                    </a:lnTo>
                    <a:lnTo>
                      <a:pt x="910" y="5"/>
                    </a:lnTo>
                    <a:lnTo>
                      <a:pt x="913" y="5"/>
                    </a:lnTo>
                    <a:lnTo>
                      <a:pt x="917" y="5"/>
                    </a:lnTo>
                    <a:lnTo>
                      <a:pt x="920" y="5"/>
                    </a:lnTo>
                    <a:lnTo>
                      <a:pt x="923" y="6"/>
                    </a:lnTo>
                    <a:lnTo>
                      <a:pt x="926" y="6"/>
                    </a:lnTo>
                    <a:lnTo>
                      <a:pt x="929" y="6"/>
                    </a:lnTo>
                    <a:lnTo>
                      <a:pt x="932" y="7"/>
                    </a:lnTo>
                    <a:lnTo>
                      <a:pt x="935" y="8"/>
                    </a:lnTo>
                    <a:lnTo>
                      <a:pt x="938" y="8"/>
                    </a:lnTo>
                    <a:lnTo>
                      <a:pt x="942" y="8"/>
                    </a:lnTo>
                    <a:lnTo>
                      <a:pt x="944" y="9"/>
                    </a:lnTo>
                    <a:lnTo>
                      <a:pt x="948" y="9"/>
                    </a:lnTo>
                    <a:lnTo>
                      <a:pt x="951" y="9"/>
                    </a:lnTo>
                    <a:lnTo>
                      <a:pt x="954" y="10"/>
                    </a:lnTo>
                    <a:lnTo>
                      <a:pt x="957" y="10"/>
                    </a:lnTo>
                    <a:lnTo>
                      <a:pt x="960" y="10"/>
                    </a:lnTo>
                    <a:lnTo>
                      <a:pt x="963" y="11"/>
                    </a:lnTo>
                    <a:lnTo>
                      <a:pt x="966" y="12"/>
                    </a:lnTo>
                    <a:lnTo>
                      <a:pt x="969" y="12"/>
                    </a:lnTo>
                    <a:lnTo>
                      <a:pt x="972" y="12"/>
                    </a:lnTo>
                    <a:lnTo>
                      <a:pt x="975" y="13"/>
                    </a:lnTo>
                    <a:lnTo>
                      <a:pt x="978" y="13"/>
                    </a:lnTo>
                    <a:lnTo>
                      <a:pt x="982" y="14"/>
                    </a:lnTo>
                    <a:lnTo>
                      <a:pt x="985" y="14"/>
                    </a:lnTo>
                    <a:lnTo>
                      <a:pt x="988" y="15"/>
                    </a:lnTo>
                    <a:lnTo>
                      <a:pt x="991" y="16"/>
                    </a:lnTo>
                    <a:lnTo>
                      <a:pt x="994" y="16"/>
                    </a:lnTo>
                    <a:lnTo>
                      <a:pt x="997" y="16"/>
                    </a:lnTo>
                    <a:lnTo>
                      <a:pt x="1000" y="17"/>
                    </a:lnTo>
                    <a:lnTo>
                      <a:pt x="1003" y="17"/>
                    </a:lnTo>
                    <a:lnTo>
                      <a:pt x="1007" y="18"/>
                    </a:lnTo>
                    <a:lnTo>
                      <a:pt x="1009" y="18"/>
                    </a:lnTo>
                    <a:lnTo>
                      <a:pt x="1012" y="19"/>
                    </a:lnTo>
                    <a:lnTo>
                      <a:pt x="1016" y="20"/>
                    </a:lnTo>
                    <a:lnTo>
                      <a:pt x="1019" y="20"/>
                    </a:lnTo>
                    <a:lnTo>
                      <a:pt x="1022" y="21"/>
                    </a:lnTo>
                    <a:lnTo>
                      <a:pt x="1025" y="21"/>
                    </a:lnTo>
                    <a:lnTo>
                      <a:pt x="1028" y="22"/>
                    </a:lnTo>
                    <a:lnTo>
                      <a:pt x="1031" y="22"/>
                    </a:lnTo>
                    <a:lnTo>
                      <a:pt x="1034" y="23"/>
                    </a:lnTo>
                    <a:lnTo>
                      <a:pt x="1037" y="24"/>
                    </a:lnTo>
                    <a:lnTo>
                      <a:pt x="1040" y="24"/>
                    </a:lnTo>
                    <a:lnTo>
                      <a:pt x="1043" y="25"/>
                    </a:lnTo>
                    <a:lnTo>
                      <a:pt x="1046" y="25"/>
                    </a:lnTo>
                    <a:lnTo>
                      <a:pt x="1050" y="26"/>
                    </a:lnTo>
                    <a:lnTo>
                      <a:pt x="1053" y="27"/>
                    </a:lnTo>
                    <a:lnTo>
                      <a:pt x="1055" y="27"/>
                    </a:lnTo>
                    <a:lnTo>
                      <a:pt x="1059" y="28"/>
                    </a:lnTo>
                    <a:lnTo>
                      <a:pt x="1062" y="29"/>
                    </a:lnTo>
                    <a:lnTo>
                      <a:pt x="1065" y="29"/>
                    </a:lnTo>
                    <a:lnTo>
                      <a:pt x="1068" y="30"/>
                    </a:lnTo>
                    <a:lnTo>
                      <a:pt x="1071" y="31"/>
                    </a:lnTo>
                    <a:lnTo>
                      <a:pt x="1074" y="31"/>
                    </a:lnTo>
                    <a:lnTo>
                      <a:pt x="1077" y="32"/>
                    </a:lnTo>
                    <a:lnTo>
                      <a:pt x="1080" y="32"/>
                    </a:lnTo>
                    <a:lnTo>
                      <a:pt x="1084" y="33"/>
                    </a:lnTo>
                    <a:lnTo>
                      <a:pt x="1087" y="34"/>
                    </a:lnTo>
                    <a:lnTo>
                      <a:pt x="1089" y="35"/>
                    </a:lnTo>
                    <a:lnTo>
                      <a:pt x="1093" y="35"/>
                    </a:lnTo>
                    <a:lnTo>
                      <a:pt x="1096" y="36"/>
                    </a:lnTo>
                    <a:lnTo>
                      <a:pt x="1099" y="36"/>
                    </a:lnTo>
                    <a:lnTo>
                      <a:pt x="1102" y="37"/>
                    </a:lnTo>
                    <a:lnTo>
                      <a:pt x="1105" y="38"/>
                    </a:lnTo>
                    <a:lnTo>
                      <a:pt x="1108" y="39"/>
                    </a:lnTo>
                    <a:lnTo>
                      <a:pt x="1111" y="39"/>
                    </a:lnTo>
                    <a:lnTo>
                      <a:pt x="1114" y="40"/>
                    </a:lnTo>
                    <a:lnTo>
                      <a:pt x="1117" y="41"/>
                    </a:lnTo>
                    <a:lnTo>
                      <a:pt x="1121" y="41"/>
                    </a:lnTo>
                    <a:lnTo>
                      <a:pt x="1123" y="42"/>
                    </a:lnTo>
                    <a:lnTo>
                      <a:pt x="1126" y="43"/>
                    </a:lnTo>
                    <a:lnTo>
                      <a:pt x="1130" y="43"/>
                    </a:lnTo>
                    <a:lnTo>
                      <a:pt x="1133" y="44"/>
                    </a:lnTo>
                    <a:lnTo>
                      <a:pt x="1136" y="45"/>
                    </a:lnTo>
                    <a:lnTo>
                      <a:pt x="1139" y="45"/>
                    </a:lnTo>
                    <a:lnTo>
                      <a:pt x="1142" y="46"/>
                    </a:lnTo>
                    <a:lnTo>
                      <a:pt x="1145" y="47"/>
                    </a:lnTo>
                    <a:lnTo>
                      <a:pt x="1148" y="48"/>
                    </a:lnTo>
                    <a:lnTo>
                      <a:pt x="1151" y="48"/>
                    </a:lnTo>
                    <a:lnTo>
                      <a:pt x="1154" y="49"/>
                    </a:lnTo>
                    <a:lnTo>
                      <a:pt x="1157" y="50"/>
                    </a:lnTo>
                    <a:lnTo>
                      <a:pt x="1160" y="51"/>
                    </a:lnTo>
                    <a:lnTo>
                      <a:pt x="1164" y="51"/>
                    </a:lnTo>
                    <a:lnTo>
                      <a:pt x="1167" y="52"/>
                    </a:lnTo>
                    <a:lnTo>
                      <a:pt x="1169" y="53"/>
                    </a:lnTo>
                    <a:lnTo>
                      <a:pt x="1173" y="54"/>
                    </a:lnTo>
                    <a:lnTo>
                      <a:pt x="1176" y="55"/>
                    </a:lnTo>
                    <a:lnTo>
                      <a:pt x="1179" y="55"/>
                    </a:lnTo>
                    <a:lnTo>
                      <a:pt x="1182" y="56"/>
                    </a:lnTo>
                    <a:lnTo>
                      <a:pt x="1185" y="57"/>
                    </a:lnTo>
                    <a:lnTo>
                      <a:pt x="1188" y="58"/>
                    </a:lnTo>
                    <a:lnTo>
                      <a:pt x="1191" y="58"/>
                    </a:lnTo>
                    <a:lnTo>
                      <a:pt x="1194" y="59"/>
                    </a:lnTo>
                    <a:lnTo>
                      <a:pt x="1197" y="60"/>
                    </a:lnTo>
                    <a:lnTo>
                      <a:pt x="1201" y="60"/>
                    </a:lnTo>
                    <a:lnTo>
                      <a:pt x="1203" y="62"/>
                    </a:lnTo>
                    <a:lnTo>
                      <a:pt x="1206" y="62"/>
                    </a:lnTo>
                    <a:lnTo>
                      <a:pt x="1210" y="63"/>
                    </a:lnTo>
                    <a:lnTo>
                      <a:pt x="1213" y="64"/>
                    </a:lnTo>
                    <a:lnTo>
                      <a:pt x="1216" y="64"/>
                    </a:lnTo>
                    <a:lnTo>
                      <a:pt x="1219" y="65"/>
                    </a:lnTo>
                    <a:lnTo>
                      <a:pt x="1222" y="66"/>
                    </a:lnTo>
                    <a:lnTo>
                      <a:pt x="1225" y="67"/>
                    </a:lnTo>
                    <a:lnTo>
                      <a:pt x="1228" y="67"/>
                    </a:lnTo>
                    <a:lnTo>
                      <a:pt x="1231" y="68"/>
                    </a:lnTo>
                    <a:lnTo>
                      <a:pt x="1235" y="69"/>
                    </a:lnTo>
                    <a:lnTo>
                      <a:pt x="1237" y="70"/>
                    </a:lnTo>
                    <a:lnTo>
                      <a:pt x="1240" y="71"/>
                    </a:lnTo>
                    <a:lnTo>
                      <a:pt x="1244" y="71"/>
                    </a:lnTo>
                    <a:lnTo>
                      <a:pt x="1247" y="72"/>
                    </a:lnTo>
                    <a:lnTo>
                      <a:pt x="1249" y="73"/>
                    </a:lnTo>
                    <a:lnTo>
                      <a:pt x="1253" y="74"/>
                    </a:lnTo>
                    <a:lnTo>
                      <a:pt x="1256" y="75"/>
                    </a:lnTo>
                    <a:lnTo>
                      <a:pt x="1259" y="75"/>
                    </a:lnTo>
                    <a:lnTo>
                      <a:pt x="1262" y="76"/>
                    </a:lnTo>
                    <a:lnTo>
                      <a:pt x="1265" y="77"/>
                    </a:lnTo>
                    <a:lnTo>
                      <a:pt x="1268" y="78"/>
                    </a:lnTo>
                    <a:lnTo>
                      <a:pt x="1271" y="78"/>
                    </a:lnTo>
                    <a:lnTo>
                      <a:pt x="1274" y="79"/>
                    </a:lnTo>
                    <a:lnTo>
                      <a:pt x="1277" y="80"/>
                    </a:lnTo>
                    <a:lnTo>
                      <a:pt x="1281" y="81"/>
                    </a:lnTo>
                    <a:lnTo>
                      <a:pt x="1283" y="82"/>
                    </a:lnTo>
                    <a:lnTo>
                      <a:pt x="1286" y="82"/>
                    </a:lnTo>
                    <a:lnTo>
                      <a:pt x="1290" y="83"/>
                    </a:lnTo>
                    <a:lnTo>
                      <a:pt x="1293" y="84"/>
                    </a:lnTo>
                    <a:lnTo>
                      <a:pt x="1296" y="85"/>
                    </a:lnTo>
                    <a:lnTo>
                      <a:pt x="1299" y="86"/>
                    </a:lnTo>
                    <a:lnTo>
                      <a:pt x="1302" y="86"/>
                    </a:lnTo>
                    <a:lnTo>
                      <a:pt x="1305" y="87"/>
                    </a:lnTo>
                    <a:lnTo>
                      <a:pt x="1308" y="88"/>
                    </a:lnTo>
                    <a:lnTo>
                      <a:pt x="1311" y="89"/>
                    </a:lnTo>
                    <a:lnTo>
                      <a:pt x="1314" y="90"/>
                    </a:lnTo>
                    <a:lnTo>
                      <a:pt x="1317" y="90"/>
                    </a:lnTo>
                    <a:lnTo>
                      <a:pt x="1320" y="91"/>
                    </a:lnTo>
                    <a:lnTo>
                      <a:pt x="1323" y="92"/>
                    </a:lnTo>
                    <a:lnTo>
                      <a:pt x="1326" y="93"/>
                    </a:lnTo>
                    <a:lnTo>
                      <a:pt x="1329" y="94"/>
                    </a:lnTo>
                    <a:lnTo>
                      <a:pt x="1332" y="94"/>
                    </a:lnTo>
                    <a:lnTo>
                      <a:pt x="1335" y="95"/>
                    </a:lnTo>
                    <a:lnTo>
                      <a:pt x="1339" y="96"/>
                    </a:lnTo>
                    <a:lnTo>
                      <a:pt x="1342" y="97"/>
                    </a:lnTo>
                    <a:lnTo>
                      <a:pt x="1344" y="97"/>
                    </a:lnTo>
                    <a:lnTo>
                      <a:pt x="1348" y="98"/>
                    </a:lnTo>
                    <a:lnTo>
                      <a:pt x="1351" y="99"/>
                    </a:lnTo>
                    <a:lnTo>
                      <a:pt x="1354" y="99"/>
                    </a:lnTo>
                    <a:lnTo>
                      <a:pt x="1357" y="101"/>
                    </a:lnTo>
                    <a:lnTo>
                      <a:pt x="1360" y="101"/>
                    </a:lnTo>
                    <a:lnTo>
                      <a:pt x="1363" y="102"/>
                    </a:lnTo>
                    <a:lnTo>
                      <a:pt x="1366" y="103"/>
                    </a:lnTo>
                    <a:lnTo>
                      <a:pt x="1369" y="104"/>
                    </a:lnTo>
                    <a:lnTo>
                      <a:pt x="1372" y="104"/>
                    </a:lnTo>
                    <a:lnTo>
                      <a:pt x="1376" y="105"/>
                    </a:lnTo>
                    <a:lnTo>
                      <a:pt x="1378" y="106"/>
                    </a:lnTo>
                    <a:lnTo>
                      <a:pt x="1381" y="106"/>
                    </a:lnTo>
                    <a:lnTo>
                      <a:pt x="1385" y="108"/>
                    </a:lnTo>
                    <a:lnTo>
                      <a:pt x="1388" y="108"/>
                    </a:lnTo>
                    <a:lnTo>
                      <a:pt x="1391" y="109"/>
                    </a:lnTo>
                    <a:lnTo>
                      <a:pt x="1394" y="110"/>
                    </a:lnTo>
                    <a:lnTo>
                      <a:pt x="1397" y="110"/>
                    </a:lnTo>
                    <a:lnTo>
                      <a:pt x="1400" y="111"/>
                    </a:lnTo>
                    <a:lnTo>
                      <a:pt x="1403" y="112"/>
                    </a:lnTo>
                    <a:lnTo>
                      <a:pt x="1406" y="113"/>
                    </a:lnTo>
                    <a:lnTo>
                      <a:pt x="1409" y="113"/>
                    </a:lnTo>
                    <a:lnTo>
                      <a:pt x="1412" y="114"/>
                    </a:lnTo>
                    <a:lnTo>
                      <a:pt x="1415" y="115"/>
                    </a:lnTo>
                    <a:lnTo>
                      <a:pt x="1418" y="116"/>
                    </a:lnTo>
                    <a:lnTo>
                      <a:pt x="1421" y="116"/>
                    </a:lnTo>
                    <a:lnTo>
                      <a:pt x="1424" y="117"/>
                    </a:lnTo>
                    <a:lnTo>
                      <a:pt x="1427" y="118"/>
                    </a:lnTo>
                    <a:lnTo>
                      <a:pt x="1430" y="118"/>
                    </a:lnTo>
                    <a:lnTo>
                      <a:pt x="1434" y="119"/>
                    </a:lnTo>
                    <a:lnTo>
                      <a:pt x="1437" y="120"/>
                    </a:lnTo>
                    <a:lnTo>
                      <a:pt x="1439" y="121"/>
                    </a:lnTo>
                    <a:lnTo>
                      <a:pt x="1443" y="121"/>
                    </a:lnTo>
                    <a:lnTo>
                      <a:pt x="1446" y="122"/>
                    </a:lnTo>
                    <a:lnTo>
                      <a:pt x="1449" y="122"/>
                    </a:lnTo>
                    <a:lnTo>
                      <a:pt x="1452" y="124"/>
                    </a:lnTo>
                    <a:lnTo>
                      <a:pt x="1455" y="124"/>
                    </a:lnTo>
                    <a:lnTo>
                      <a:pt x="1458" y="125"/>
                    </a:lnTo>
                    <a:lnTo>
                      <a:pt x="1461" y="125"/>
                    </a:lnTo>
                    <a:lnTo>
                      <a:pt x="1464" y="126"/>
                    </a:lnTo>
                    <a:lnTo>
                      <a:pt x="1467" y="127"/>
                    </a:lnTo>
                    <a:lnTo>
                      <a:pt x="1470" y="128"/>
                    </a:lnTo>
                    <a:lnTo>
                      <a:pt x="1473" y="128"/>
                    </a:lnTo>
                    <a:lnTo>
                      <a:pt x="1476" y="129"/>
                    </a:lnTo>
                    <a:lnTo>
                      <a:pt x="1479" y="129"/>
                    </a:lnTo>
                    <a:lnTo>
                      <a:pt x="1482" y="130"/>
                    </a:lnTo>
                    <a:lnTo>
                      <a:pt x="1485" y="131"/>
                    </a:lnTo>
                    <a:lnTo>
                      <a:pt x="1488" y="131"/>
                    </a:lnTo>
                    <a:lnTo>
                      <a:pt x="1491" y="132"/>
                    </a:lnTo>
                    <a:lnTo>
                      <a:pt x="1495" y="133"/>
                    </a:lnTo>
                    <a:lnTo>
                      <a:pt x="1498" y="133"/>
                    </a:lnTo>
                    <a:lnTo>
                      <a:pt x="1500" y="134"/>
                    </a:lnTo>
                    <a:lnTo>
                      <a:pt x="1504" y="135"/>
                    </a:lnTo>
                    <a:lnTo>
                      <a:pt x="1507" y="135"/>
                    </a:lnTo>
                    <a:lnTo>
                      <a:pt x="1510" y="136"/>
                    </a:lnTo>
                    <a:lnTo>
                      <a:pt x="1513" y="136"/>
                    </a:lnTo>
                    <a:lnTo>
                      <a:pt x="1516" y="137"/>
                    </a:lnTo>
                    <a:lnTo>
                      <a:pt x="1519" y="137"/>
                    </a:lnTo>
                    <a:lnTo>
                      <a:pt x="1522" y="138"/>
                    </a:lnTo>
                    <a:lnTo>
                      <a:pt x="1525" y="139"/>
                    </a:lnTo>
                    <a:lnTo>
                      <a:pt x="1528" y="139"/>
                    </a:lnTo>
                    <a:lnTo>
                      <a:pt x="1531" y="139"/>
                    </a:lnTo>
                    <a:lnTo>
                      <a:pt x="1534" y="140"/>
                    </a:lnTo>
                    <a:lnTo>
                      <a:pt x="1537" y="140"/>
                    </a:lnTo>
                    <a:lnTo>
                      <a:pt x="1540" y="141"/>
                    </a:lnTo>
                    <a:lnTo>
                      <a:pt x="1543" y="141"/>
                    </a:lnTo>
                    <a:lnTo>
                      <a:pt x="1547" y="142"/>
                    </a:lnTo>
                    <a:lnTo>
                      <a:pt x="1549" y="142"/>
                    </a:lnTo>
                    <a:lnTo>
                      <a:pt x="1552" y="143"/>
                    </a:lnTo>
                    <a:lnTo>
                      <a:pt x="1556" y="143"/>
                    </a:lnTo>
                    <a:lnTo>
                      <a:pt x="1559" y="144"/>
                    </a:lnTo>
                    <a:lnTo>
                      <a:pt x="1584" y="147"/>
                    </a:lnTo>
                    <a:lnTo>
                      <a:pt x="1590" y="148"/>
                    </a:lnTo>
                    <a:lnTo>
                      <a:pt x="1597" y="149"/>
                    </a:lnTo>
                    <a:lnTo>
                      <a:pt x="1603" y="149"/>
                    </a:lnTo>
                    <a:lnTo>
                      <a:pt x="1610" y="151"/>
                    </a:lnTo>
                    <a:lnTo>
                      <a:pt x="1617" y="151"/>
                    </a:lnTo>
                    <a:lnTo>
                      <a:pt x="1624" y="152"/>
                    </a:lnTo>
                    <a:lnTo>
                      <a:pt x="1630" y="153"/>
                    </a:lnTo>
                    <a:lnTo>
                      <a:pt x="1637" y="153"/>
                    </a:lnTo>
                    <a:lnTo>
                      <a:pt x="1643" y="155"/>
                    </a:lnTo>
                    <a:lnTo>
                      <a:pt x="1650" y="155"/>
                    </a:lnTo>
                    <a:lnTo>
                      <a:pt x="1656" y="156"/>
                    </a:lnTo>
                    <a:lnTo>
                      <a:pt x="1663" y="156"/>
                    </a:lnTo>
                    <a:lnTo>
                      <a:pt x="1670" y="158"/>
                    </a:lnTo>
                    <a:lnTo>
                      <a:pt x="1676" y="158"/>
                    </a:lnTo>
                    <a:lnTo>
                      <a:pt x="1683" y="159"/>
                    </a:lnTo>
                    <a:lnTo>
                      <a:pt x="1689" y="159"/>
                    </a:lnTo>
                    <a:lnTo>
                      <a:pt x="1696" y="160"/>
                    </a:lnTo>
                    <a:lnTo>
                      <a:pt x="1703" y="160"/>
                    </a:lnTo>
                    <a:lnTo>
                      <a:pt x="1709" y="161"/>
                    </a:lnTo>
                    <a:lnTo>
                      <a:pt x="1716" y="162"/>
                    </a:lnTo>
                    <a:lnTo>
                      <a:pt x="1723" y="163"/>
                    </a:lnTo>
                    <a:lnTo>
                      <a:pt x="1729" y="163"/>
                    </a:lnTo>
                    <a:lnTo>
                      <a:pt x="1736" y="164"/>
                    </a:lnTo>
                    <a:lnTo>
                      <a:pt x="1743" y="164"/>
                    </a:lnTo>
                    <a:lnTo>
                      <a:pt x="1749" y="165"/>
                    </a:lnTo>
                    <a:lnTo>
                      <a:pt x="1756" y="166"/>
                    </a:lnTo>
                    <a:lnTo>
                      <a:pt x="1762" y="166"/>
                    </a:lnTo>
                    <a:lnTo>
                      <a:pt x="1769" y="167"/>
                    </a:lnTo>
                    <a:lnTo>
                      <a:pt x="1776" y="167"/>
                    </a:lnTo>
                    <a:lnTo>
                      <a:pt x="1783" y="167"/>
                    </a:lnTo>
                    <a:lnTo>
                      <a:pt x="1789" y="168"/>
                    </a:lnTo>
                    <a:lnTo>
                      <a:pt x="1796" y="168"/>
                    </a:lnTo>
                    <a:lnTo>
                      <a:pt x="1802" y="169"/>
                    </a:lnTo>
                    <a:lnTo>
                      <a:pt x="1809" y="170"/>
                    </a:lnTo>
                    <a:lnTo>
                      <a:pt x="1815" y="170"/>
                    </a:lnTo>
                    <a:lnTo>
                      <a:pt x="1822" y="171"/>
                    </a:lnTo>
                    <a:lnTo>
                      <a:pt x="1829" y="171"/>
                    </a:lnTo>
                    <a:lnTo>
                      <a:pt x="1835" y="171"/>
                    </a:lnTo>
                    <a:lnTo>
                      <a:pt x="1842" y="172"/>
                    </a:lnTo>
                    <a:lnTo>
                      <a:pt x="1849" y="172"/>
                    </a:lnTo>
                    <a:lnTo>
                      <a:pt x="1855" y="173"/>
                    </a:lnTo>
                    <a:lnTo>
                      <a:pt x="1862" y="174"/>
                    </a:lnTo>
                    <a:lnTo>
                      <a:pt x="1868" y="174"/>
                    </a:lnTo>
                    <a:lnTo>
                      <a:pt x="1875" y="174"/>
                    </a:lnTo>
                    <a:lnTo>
                      <a:pt x="1882" y="175"/>
                    </a:lnTo>
                    <a:lnTo>
                      <a:pt x="1888" y="175"/>
                    </a:lnTo>
                    <a:lnTo>
                      <a:pt x="1895" y="175"/>
                    </a:lnTo>
                    <a:lnTo>
                      <a:pt x="1902" y="176"/>
                    </a:lnTo>
                    <a:lnTo>
                      <a:pt x="1909" y="176"/>
                    </a:lnTo>
                    <a:lnTo>
                      <a:pt x="1915" y="177"/>
                    </a:lnTo>
                    <a:lnTo>
                      <a:pt x="1922" y="177"/>
                    </a:lnTo>
                    <a:lnTo>
                      <a:pt x="1928" y="178"/>
                    </a:lnTo>
                    <a:lnTo>
                      <a:pt x="1935" y="178"/>
                    </a:lnTo>
                    <a:lnTo>
                      <a:pt x="1942" y="178"/>
                    </a:lnTo>
                    <a:lnTo>
                      <a:pt x="1948" y="179"/>
                    </a:lnTo>
                    <a:lnTo>
                      <a:pt x="1955" y="179"/>
                    </a:lnTo>
                    <a:lnTo>
                      <a:pt x="1962" y="179"/>
                    </a:lnTo>
                    <a:lnTo>
                      <a:pt x="1968" y="180"/>
                    </a:lnTo>
                    <a:lnTo>
                      <a:pt x="1975" y="181"/>
                    </a:lnTo>
                    <a:lnTo>
                      <a:pt x="1982" y="181"/>
                    </a:lnTo>
                    <a:lnTo>
                      <a:pt x="1988" y="181"/>
                    </a:lnTo>
                    <a:lnTo>
                      <a:pt x="1995" y="181"/>
                    </a:lnTo>
                    <a:lnTo>
                      <a:pt x="2002" y="182"/>
                    </a:lnTo>
                    <a:lnTo>
                      <a:pt x="2008" y="182"/>
                    </a:lnTo>
                    <a:lnTo>
                      <a:pt x="2015" y="182"/>
                    </a:lnTo>
                    <a:lnTo>
                      <a:pt x="2021" y="183"/>
                    </a:lnTo>
                    <a:lnTo>
                      <a:pt x="2028" y="183"/>
                    </a:lnTo>
                    <a:lnTo>
                      <a:pt x="2035" y="183"/>
                    </a:lnTo>
                    <a:lnTo>
                      <a:pt x="2042" y="184"/>
                    </a:lnTo>
                    <a:lnTo>
                      <a:pt x="2048" y="184"/>
                    </a:lnTo>
                    <a:lnTo>
                      <a:pt x="2055" y="185"/>
                    </a:lnTo>
                    <a:lnTo>
                      <a:pt x="2062" y="185"/>
                    </a:lnTo>
                    <a:lnTo>
                      <a:pt x="2068" y="185"/>
                    </a:lnTo>
                    <a:lnTo>
                      <a:pt x="2075" y="185"/>
                    </a:lnTo>
                    <a:lnTo>
                      <a:pt x="2082" y="186"/>
                    </a:lnTo>
                    <a:lnTo>
                      <a:pt x="2088" y="186"/>
                    </a:lnTo>
                    <a:lnTo>
                      <a:pt x="2095" y="186"/>
                    </a:lnTo>
                    <a:lnTo>
                      <a:pt x="2101" y="186"/>
                    </a:lnTo>
                    <a:lnTo>
                      <a:pt x="2108" y="187"/>
                    </a:lnTo>
                    <a:lnTo>
                      <a:pt x="2115" y="187"/>
                    </a:lnTo>
                    <a:lnTo>
                      <a:pt x="2122" y="187"/>
                    </a:lnTo>
                    <a:lnTo>
                      <a:pt x="2128" y="187"/>
                    </a:lnTo>
                    <a:lnTo>
                      <a:pt x="2135" y="188"/>
                    </a:lnTo>
                    <a:lnTo>
                      <a:pt x="2142" y="188"/>
                    </a:lnTo>
                    <a:lnTo>
                      <a:pt x="2149" y="189"/>
                    </a:lnTo>
                    <a:lnTo>
                      <a:pt x="2155" y="189"/>
                    </a:lnTo>
                    <a:lnTo>
                      <a:pt x="2162" y="189"/>
                    </a:lnTo>
                    <a:lnTo>
                      <a:pt x="2168" y="189"/>
                    </a:lnTo>
                    <a:lnTo>
                      <a:pt x="2175" y="190"/>
                    </a:lnTo>
                    <a:lnTo>
                      <a:pt x="2182" y="190"/>
                    </a:lnTo>
                    <a:lnTo>
                      <a:pt x="2188" y="190"/>
                    </a:lnTo>
                    <a:lnTo>
                      <a:pt x="2195" y="190"/>
                    </a:lnTo>
                    <a:lnTo>
                      <a:pt x="2202" y="191"/>
                    </a:lnTo>
                    <a:lnTo>
                      <a:pt x="2209" y="191"/>
                    </a:lnTo>
                    <a:lnTo>
                      <a:pt x="2215" y="191"/>
                    </a:lnTo>
                    <a:lnTo>
                      <a:pt x="2222" y="191"/>
                    </a:lnTo>
                    <a:lnTo>
                      <a:pt x="2229" y="191"/>
                    </a:lnTo>
                    <a:lnTo>
                      <a:pt x="2236" y="192"/>
                    </a:lnTo>
                    <a:lnTo>
                      <a:pt x="2242" y="192"/>
                    </a:lnTo>
                    <a:lnTo>
                      <a:pt x="2249" y="193"/>
                    </a:lnTo>
                    <a:lnTo>
                      <a:pt x="2256" y="193"/>
                    </a:lnTo>
                    <a:lnTo>
                      <a:pt x="2262" y="193"/>
                    </a:lnTo>
                    <a:lnTo>
                      <a:pt x="2269" y="193"/>
                    </a:lnTo>
                    <a:lnTo>
                      <a:pt x="2275" y="193"/>
                    </a:lnTo>
                    <a:lnTo>
                      <a:pt x="2282" y="193"/>
                    </a:lnTo>
                    <a:lnTo>
                      <a:pt x="2289" y="194"/>
                    </a:lnTo>
                    <a:lnTo>
                      <a:pt x="2295" y="194"/>
                    </a:lnTo>
                    <a:lnTo>
                      <a:pt x="2302" y="194"/>
                    </a:lnTo>
                    <a:lnTo>
                      <a:pt x="2309" y="194"/>
                    </a:lnTo>
                    <a:lnTo>
                      <a:pt x="2316" y="194"/>
                    </a:lnTo>
                    <a:lnTo>
                      <a:pt x="2322" y="195"/>
                    </a:lnTo>
                    <a:lnTo>
                      <a:pt x="2329" y="195"/>
                    </a:lnTo>
                    <a:lnTo>
                      <a:pt x="2336" y="195"/>
                    </a:lnTo>
                    <a:lnTo>
                      <a:pt x="2343" y="195"/>
                    </a:lnTo>
                    <a:lnTo>
                      <a:pt x="2350" y="195"/>
                    </a:lnTo>
                    <a:lnTo>
                      <a:pt x="2356" y="196"/>
                    </a:lnTo>
                    <a:lnTo>
                      <a:pt x="2363" y="196"/>
                    </a:lnTo>
                    <a:lnTo>
                      <a:pt x="2370" y="196"/>
                    </a:lnTo>
                    <a:lnTo>
                      <a:pt x="2376" y="197"/>
                    </a:lnTo>
                    <a:lnTo>
                      <a:pt x="2383" y="197"/>
                    </a:lnTo>
                    <a:lnTo>
                      <a:pt x="2390" y="197"/>
                    </a:lnTo>
                    <a:lnTo>
                      <a:pt x="2396" y="197"/>
                    </a:lnTo>
                    <a:lnTo>
                      <a:pt x="2403" y="197"/>
                    </a:lnTo>
                    <a:lnTo>
                      <a:pt x="2410" y="197"/>
                    </a:lnTo>
                    <a:lnTo>
                      <a:pt x="2416" y="198"/>
                    </a:lnTo>
                    <a:lnTo>
                      <a:pt x="2423" y="198"/>
                    </a:lnTo>
                    <a:lnTo>
                      <a:pt x="2430" y="198"/>
                    </a:lnTo>
                    <a:lnTo>
                      <a:pt x="2436" y="198"/>
                    </a:lnTo>
                    <a:lnTo>
                      <a:pt x="2443" y="198"/>
                    </a:lnTo>
                    <a:lnTo>
                      <a:pt x="2450" y="198"/>
                    </a:lnTo>
                    <a:lnTo>
                      <a:pt x="2457" y="198"/>
                    </a:lnTo>
                    <a:lnTo>
                      <a:pt x="2464" y="199"/>
                    </a:lnTo>
                    <a:lnTo>
                      <a:pt x="2470" y="199"/>
                    </a:lnTo>
                    <a:lnTo>
                      <a:pt x="2477" y="199"/>
                    </a:lnTo>
                    <a:lnTo>
                      <a:pt x="2484" y="199"/>
                    </a:lnTo>
                    <a:lnTo>
                      <a:pt x="2491" y="199"/>
                    </a:lnTo>
                    <a:lnTo>
                      <a:pt x="2497" y="199"/>
                    </a:lnTo>
                    <a:lnTo>
                      <a:pt x="2504" y="200"/>
                    </a:lnTo>
                    <a:lnTo>
                      <a:pt x="2511" y="200"/>
                    </a:lnTo>
                    <a:lnTo>
                      <a:pt x="2517" y="200"/>
                    </a:lnTo>
                    <a:lnTo>
                      <a:pt x="2524" y="200"/>
                    </a:lnTo>
                    <a:lnTo>
                      <a:pt x="2531" y="201"/>
                    </a:lnTo>
                    <a:lnTo>
                      <a:pt x="2538" y="201"/>
                    </a:lnTo>
                    <a:lnTo>
                      <a:pt x="2544" y="201"/>
                    </a:lnTo>
                    <a:lnTo>
                      <a:pt x="2551" y="201"/>
                    </a:lnTo>
                    <a:lnTo>
                      <a:pt x="2558" y="201"/>
                    </a:lnTo>
                    <a:lnTo>
                      <a:pt x="2564" y="201"/>
                    </a:lnTo>
                    <a:lnTo>
                      <a:pt x="2571" y="201"/>
                    </a:lnTo>
                    <a:lnTo>
                      <a:pt x="2578" y="202"/>
                    </a:lnTo>
                    <a:lnTo>
                      <a:pt x="2584" y="202"/>
                    </a:lnTo>
                    <a:lnTo>
                      <a:pt x="2591" y="202"/>
                    </a:lnTo>
                    <a:lnTo>
                      <a:pt x="2598" y="202"/>
                    </a:lnTo>
                    <a:lnTo>
                      <a:pt x="2605" y="202"/>
                    </a:lnTo>
                    <a:lnTo>
                      <a:pt x="2611" y="202"/>
                    </a:lnTo>
                    <a:lnTo>
                      <a:pt x="2618" y="202"/>
                    </a:lnTo>
                    <a:lnTo>
                      <a:pt x="2625" y="202"/>
                    </a:lnTo>
                    <a:lnTo>
                      <a:pt x="2632" y="203"/>
                    </a:lnTo>
                    <a:lnTo>
                      <a:pt x="2639" y="203"/>
                    </a:lnTo>
                    <a:lnTo>
                      <a:pt x="2645" y="203"/>
                    </a:lnTo>
                    <a:lnTo>
                      <a:pt x="2652" y="203"/>
                    </a:lnTo>
                    <a:lnTo>
                      <a:pt x="2659" y="203"/>
                    </a:lnTo>
                    <a:lnTo>
                      <a:pt x="2666" y="203"/>
                    </a:lnTo>
                    <a:lnTo>
                      <a:pt x="2672" y="203"/>
                    </a:lnTo>
                    <a:lnTo>
                      <a:pt x="2679" y="203"/>
                    </a:lnTo>
                    <a:lnTo>
                      <a:pt x="2686" y="203"/>
                    </a:lnTo>
                    <a:lnTo>
                      <a:pt x="2693" y="204"/>
                    </a:lnTo>
                    <a:lnTo>
                      <a:pt x="2700" y="204"/>
                    </a:lnTo>
                    <a:lnTo>
                      <a:pt x="2706" y="204"/>
                    </a:lnTo>
                    <a:lnTo>
                      <a:pt x="2713" y="204"/>
                    </a:lnTo>
                    <a:lnTo>
                      <a:pt x="2720" y="205"/>
                    </a:lnTo>
                    <a:lnTo>
                      <a:pt x="2727" y="205"/>
                    </a:lnTo>
                    <a:lnTo>
                      <a:pt x="2733" y="205"/>
                    </a:lnTo>
                    <a:lnTo>
                      <a:pt x="2740" y="205"/>
                    </a:lnTo>
                    <a:lnTo>
                      <a:pt x="2747" y="205"/>
                    </a:lnTo>
                    <a:lnTo>
                      <a:pt x="2754" y="205"/>
                    </a:lnTo>
                    <a:lnTo>
                      <a:pt x="2761" y="205"/>
                    </a:lnTo>
                    <a:lnTo>
                      <a:pt x="2767" y="205"/>
                    </a:lnTo>
                    <a:lnTo>
                      <a:pt x="2774" y="205"/>
                    </a:lnTo>
                    <a:lnTo>
                      <a:pt x="2781" y="206"/>
                    </a:lnTo>
                    <a:lnTo>
                      <a:pt x="2788" y="206"/>
                    </a:lnTo>
                    <a:lnTo>
                      <a:pt x="2794" y="206"/>
                    </a:lnTo>
                    <a:lnTo>
                      <a:pt x="2801" y="206"/>
                    </a:lnTo>
                    <a:lnTo>
                      <a:pt x="2808" y="206"/>
                    </a:lnTo>
                    <a:lnTo>
                      <a:pt x="2815" y="206"/>
                    </a:lnTo>
                    <a:lnTo>
                      <a:pt x="2821" y="206"/>
                    </a:lnTo>
                    <a:lnTo>
                      <a:pt x="2828" y="206"/>
                    </a:lnTo>
                    <a:lnTo>
                      <a:pt x="2835" y="206"/>
                    </a:lnTo>
                  </a:path>
                </a:pathLst>
              </a:custGeom>
              <a:noFill/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52" name="Line 78"/>
              <p:cNvSpPr/>
              <p:nvPr/>
            </p:nvSpPr>
            <p:spPr>
              <a:xfrm flipV="1">
                <a:off x="1128600" y="3472920"/>
                <a:ext cx="33480" cy="44280"/>
              </a:xfrm>
              <a:prstGeom prst="line">
                <a:avLst/>
              </a:prstGeom>
              <a:ln w="1584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1960" bIns="21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53" name="Line 79"/>
              <p:cNvSpPr/>
              <p:nvPr/>
            </p:nvSpPr>
            <p:spPr>
              <a:xfrm flipV="1">
                <a:off x="1230120" y="3372840"/>
                <a:ext cx="58680" cy="36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8000" bIns="180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54" name="Line 80"/>
              <p:cNvSpPr/>
              <p:nvPr/>
            </p:nvSpPr>
            <p:spPr>
              <a:xfrm flipV="1">
                <a:off x="1376280" y="3342600"/>
                <a:ext cx="65160" cy="180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720" bIns="7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55" name="Line 81"/>
              <p:cNvSpPr/>
              <p:nvPr/>
            </p:nvSpPr>
            <p:spPr>
              <a:xfrm>
                <a:off x="1523880" y="3358440"/>
                <a:ext cx="55440" cy="2088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0080" bIns="100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56" name="Line 82"/>
              <p:cNvSpPr/>
              <p:nvPr/>
            </p:nvSpPr>
            <p:spPr>
              <a:xfrm>
                <a:off x="1657080" y="3420360"/>
                <a:ext cx="54000" cy="3348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6560" bIns="165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57" name="Line 83"/>
              <p:cNvSpPr/>
              <p:nvPr/>
            </p:nvSpPr>
            <p:spPr>
              <a:xfrm>
                <a:off x="1780920" y="3503160"/>
                <a:ext cx="55800" cy="4104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0520" bIns="205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58" name="Line 84"/>
              <p:cNvSpPr/>
              <p:nvPr/>
            </p:nvSpPr>
            <p:spPr>
              <a:xfrm>
                <a:off x="1898640" y="3593520"/>
                <a:ext cx="52200" cy="4140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0520" bIns="205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59" name="Line 85"/>
              <p:cNvSpPr/>
              <p:nvPr/>
            </p:nvSpPr>
            <p:spPr>
              <a:xfrm>
                <a:off x="2012760" y="3687120"/>
                <a:ext cx="52560" cy="4140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0520" bIns="205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0" name="Line 86"/>
              <p:cNvSpPr/>
              <p:nvPr/>
            </p:nvSpPr>
            <p:spPr>
              <a:xfrm>
                <a:off x="2133360" y="3782520"/>
                <a:ext cx="50760" cy="4104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0520" bIns="205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1" name="Line 87"/>
              <p:cNvSpPr/>
              <p:nvPr/>
            </p:nvSpPr>
            <p:spPr>
              <a:xfrm>
                <a:off x="2257200" y="3877560"/>
                <a:ext cx="57240" cy="399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9800" bIns="198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2" name="Line 88"/>
              <p:cNvSpPr/>
              <p:nvPr/>
            </p:nvSpPr>
            <p:spPr>
              <a:xfrm>
                <a:off x="2385720" y="3966480"/>
                <a:ext cx="55800" cy="3672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8000" bIns="180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3" name="Line 89"/>
              <p:cNvSpPr/>
              <p:nvPr/>
            </p:nvSpPr>
            <p:spPr>
              <a:xfrm>
                <a:off x="2519280" y="4050720"/>
                <a:ext cx="61920" cy="3348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6560" bIns="165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4" name="Line 90"/>
              <p:cNvSpPr/>
              <p:nvPr/>
            </p:nvSpPr>
            <p:spPr>
              <a:xfrm>
                <a:off x="2660400" y="4127040"/>
                <a:ext cx="57240" cy="2700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3320" bIns="133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5" name="Line 91"/>
              <p:cNvSpPr/>
              <p:nvPr/>
            </p:nvSpPr>
            <p:spPr>
              <a:xfrm>
                <a:off x="2800080" y="4190400"/>
                <a:ext cx="60480" cy="2232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1160" bIns="111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6" name="Line 92"/>
              <p:cNvSpPr/>
              <p:nvPr/>
            </p:nvSpPr>
            <p:spPr>
              <a:xfrm>
                <a:off x="2944800" y="4241160"/>
                <a:ext cx="60120" cy="1908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9360" bIns="93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7" name="Line 93"/>
              <p:cNvSpPr/>
              <p:nvPr/>
            </p:nvSpPr>
            <p:spPr>
              <a:xfrm>
                <a:off x="3087720" y="4282560"/>
                <a:ext cx="64800" cy="1404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6840" bIns="68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8" name="Line 94"/>
              <p:cNvSpPr/>
              <p:nvPr/>
            </p:nvSpPr>
            <p:spPr>
              <a:xfrm>
                <a:off x="3240000" y="4312800"/>
                <a:ext cx="66600" cy="792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960" bIns="3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69" name="Line 95"/>
              <p:cNvSpPr/>
              <p:nvPr/>
            </p:nvSpPr>
            <p:spPr>
              <a:xfrm>
                <a:off x="3395520" y="4328640"/>
                <a:ext cx="65160" cy="324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440" bIns="14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0" name="Line 96"/>
              <p:cNvSpPr/>
              <p:nvPr/>
            </p:nvSpPr>
            <p:spPr>
              <a:xfrm>
                <a:off x="3549600" y="4333320"/>
                <a:ext cx="6516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1" name="Line 97"/>
              <p:cNvSpPr/>
              <p:nvPr/>
            </p:nvSpPr>
            <p:spPr>
              <a:xfrm>
                <a:off x="3703680" y="4333320"/>
                <a:ext cx="6660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2" name="Line 98"/>
              <p:cNvSpPr/>
              <p:nvPr/>
            </p:nvSpPr>
            <p:spPr>
              <a:xfrm>
                <a:off x="3859200" y="4333320"/>
                <a:ext cx="6516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3" name="Line 99"/>
              <p:cNvSpPr/>
              <p:nvPr/>
            </p:nvSpPr>
            <p:spPr>
              <a:xfrm>
                <a:off x="4012920" y="4333320"/>
                <a:ext cx="6516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4" name="Line 100"/>
              <p:cNvSpPr/>
              <p:nvPr/>
            </p:nvSpPr>
            <p:spPr>
              <a:xfrm>
                <a:off x="4167000" y="4333320"/>
                <a:ext cx="6660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5" name="Line 101"/>
              <p:cNvSpPr/>
              <p:nvPr/>
            </p:nvSpPr>
            <p:spPr>
              <a:xfrm>
                <a:off x="4321080" y="4333320"/>
                <a:ext cx="6660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6" name="Line 102"/>
              <p:cNvSpPr/>
              <p:nvPr/>
            </p:nvSpPr>
            <p:spPr>
              <a:xfrm>
                <a:off x="4476600" y="4333320"/>
                <a:ext cx="6516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7" name="Line 103"/>
              <p:cNvSpPr/>
              <p:nvPr/>
            </p:nvSpPr>
            <p:spPr>
              <a:xfrm>
                <a:off x="4630680" y="4333320"/>
                <a:ext cx="6516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8" name="Line 104"/>
              <p:cNvSpPr/>
              <p:nvPr/>
            </p:nvSpPr>
            <p:spPr>
              <a:xfrm>
                <a:off x="4784760" y="4333320"/>
                <a:ext cx="6660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79" name="Line 105"/>
              <p:cNvSpPr/>
              <p:nvPr/>
            </p:nvSpPr>
            <p:spPr>
              <a:xfrm>
                <a:off x="4938480" y="4333320"/>
                <a:ext cx="6696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0" name="Line 106"/>
              <p:cNvSpPr/>
              <p:nvPr/>
            </p:nvSpPr>
            <p:spPr>
              <a:xfrm>
                <a:off x="5094000" y="4333320"/>
                <a:ext cx="6516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1" name="Line 107"/>
              <p:cNvSpPr/>
              <p:nvPr/>
            </p:nvSpPr>
            <p:spPr>
              <a:xfrm>
                <a:off x="5248080" y="4333320"/>
                <a:ext cx="6660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2" name="Line 108"/>
              <p:cNvSpPr/>
              <p:nvPr/>
            </p:nvSpPr>
            <p:spPr>
              <a:xfrm>
                <a:off x="5402160" y="4333320"/>
                <a:ext cx="6660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3" name="Line 109"/>
              <p:cNvSpPr/>
              <p:nvPr/>
            </p:nvSpPr>
            <p:spPr>
              <a:xfrm>
                <a:off x="5557680" y="4333320"/>
                <a:ext cx="58680" cy="144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720" bIns="7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4" name="Freeform 110"/>
              <p:cNvSpPr/>
              <p:nvPr/>
            </p:nvSpPr>
            <p:spPr>
              <a:xfrm>
                <a:off x="1125720" y="1488600"/>
                <a:ext cx="4500000" cy="2036160"/>
              </a:xfrm>
              <a:custGeom>
                <a:avLst/>
                <a:gdLst>
                  <a:gd name="textAreaLeft" fmla="*/ 0 w 4500000"/>
                  <a:gd name="textAreaRight" fmla="*/ 4500720 w 4500000"/>
                  <a:gd name="textAreaTop" fmla="*/ 0 h 2036160"/>
                  <a:gd name="textAreaBottom" fmla="*/ 2036880 h 2036160"/>
                  <a:gd name="GluePoint1X" fmla="*/ 31 w 2835"/>
                  <a:gd name="GluePoint1Y" fmla="*/ 1249 h 1283"/>
                  <a:gd name="GluePoint2X" fmla="*/ 65 w 2835"/>
                  <a:gd name="GluePoint2Y" fmla="*/ 1246 h 1283"/>
                  <a:gd name="GluePoint3X" fmla="*/ 99 w 2835"/>
                  <a:gd name="GluePoint3Y" fmla="*/ 1234 h 1283"/>
                  <a:gd name="GluePoint4X" fmla="*/ 134 w 2835"/>
                  <a:gd name="GluePoint4Y" fmla="*/ 1229 h 1283"/>
                  <a:gd name="GluePoint5X" fmla="*/ 168 w 2835"/>
                  <a:gd name="GluePoint5Y" fmla="*/ 1232 h 1283"/>
                  <a:gd name="GluePoint6X" fmla="*/ 202 w 2835"/>
                  <a:gd name="GluePoint6Y" fmla="*/ 1218 h 1283"/>
                  <a:gd name="GluePoint7X" fmla="*/ 236 w 2835"/>
                  <a:gd name="GluePoint7Y" fmla="*/ 1191 h 1283"/>
                  <a:gd name="GluePoint8X" fmla="*/ 271 w 2835"/>
                  <a:gd name="GluePoint8Y" fmla="*/ 1160 h 1283"/>
                  <a:gd name="GluePoint9X" fmla="*/ 305 w 2835"/>
                  <a:gd name="GluePoint9Y" fmla="*/ 1126 h 1283"/>
                  <a:gd name="GluePoint10X" fmla="*/ 339 w 2835"/>
                  <a:gd name="GluePoint10Y" fmla="*/ 1085 h 1283"/>
                  <a:gd name="GluePoint11X" fmla="*/ 373 w 2835"/>
                  <a:gd name="GluePoint11Y" fmla="*/ 1038 h 1283"/>
                  <a:gd name="GluePoint12X" fmla="*/ 408 w 2835"/>
                  <a:gd name="GluePoint12Y" fmla="*/ 987 h 1283"/>
                  <a:gd name="GluePoint13X" fmla="*/ 442 w 2835"/>
                  <a:gd name="GluePoint13Y" fmla="*/ 935 h 1283"/>
                  <a:gd name="GluePoint14X" fmla="*/ 476 w 2835"/>
                  <a:gd name="GluePoint14Y" fmla="*/ 882 h 1283"/>
                  <a:gd name="GluePoint15X" fmla="*/ 510 w 2835"/>
                  <a:gd name="GluePoint15Y" fmla="*/ 826 h 1283"/>
                  <a:gd name="GluePoint16X" fmla="*/ 544 w 2835"/>
                  <a:gd name="GluePoint16Y" fmla="*/ 769 h 1283"/>
                  <a:gd name="GluePoint17X" fmla="*/ 579 w 2835"/>
                  <a:gd name="GluePoint17Y" fmla="*/ 708 h 1283"/>
                  <a:gd name="GluePoint18X" fmla="*/ 613 w 2835"/>
                  <a:gd name="GluePoint18Y" fmla="*/ 645 h 1283"/>
                  <a:gd name="GluePoint19X" fmla="*/ 647 w 2835"/>
                  <a:gd name="GluePoint19Y" fmla="*/ 583 h 1283"/>
                  <a:gd name="GluePoint20X" fmla="*/ 681 w 2835"/>
                  <a:gd name="GluePoint20Y" fmla="*/ 521 h 1283"/>
                  <a:gd name="GluePoint21X" fmla="*/ 715 w 2835"/>
                  <a:gd name="GluePoint21Y" fmla="*/ 460 h 1283"/>
                  <a:gd name="GluePoint22X" fmla="*/ 749 w 2835"/>
                  <a:gd name="GluePoint22Y" fmla="*/ 403 h 1283"/>
                  <a:gd name="GluePoint23X" fmla="*/ 783 w 2835"/>
                  <a:gd name="GluePoint23Y" fmla="*/ 349 h 1283"/>
                  <a:gd name="GluePoint24X" fmla="*/ 818 w 2835"/>
                  <a:gd name="GluePoint24Y" fmla="*/ 299 h 1283"/>
                  <a:gd name="GluePoint25X" fmla="*/ 852 w 2835"/>
                  <a:gd name="GluePoint25Y" fmla="*/ 254 h 1283"/>
                  <a:gd name="GluePoint26X" fmla="*/ 886 w 2835"/>
                  <a:gd name="GluePoint26Y" fmla="*/ 213 h 1283"/>
                  <a:gd name="GluePoint27X" fmla="*/ 920 w 2835"/>
                  <a:gd name="GluePoint27Y" fmla="*/ 176 h 1283"/>
                  <a:gd name="GluePoint28X" fmla="*/ 954 w 2835"/>
                  <a:gd name="GluePoint28Y" fmla="*/ 144 h 1283"/>
                  <a:gd name="GluePoint29X" fmla="*/ 988 w 2835"/>
                  <a:gd name="GluePoint29Y" fmla="*/ 115 h 1283"/>
                  <a:gd name="GluePoint30X" fmla="*/ 1022 w 2835"/>
                  <a:gd name="GluePoint30Y" fmla="*/ 91 h 1283"/>
                  <a:gd name="GluePoint31X" fmla="*/ 1055 w 2835"/>
                  <a:gd name="GluePoint31Y" fmla="*/ 70 h 1283"/>
                  <a:gd name="GluePoint32X" fmla="*/ 1089 w 2835"/>
                  <a:gd name="GluePoint32Y" fmla="*/ 52 h 1283"/>
                  <a:gd name="GluePoint33X" fmla="*/ 1123 w 2835"/>
                  <a:gd name="GluePoint33Y" fmla="*/ 39 h 1283"/>
                  <a:gd name="GluePoint34X" fmla="*/ 1157 w 2835"/>
                  <a:gd name="GluePoint34Y" fmla="*/ 27 h 1283"/>
                  <a:gd name="GluePoint35X" fmla="*/ 1191 w 2835"/>
                  <a:gd name="GluePoint35Y" fmla="*/ 19 h 1283"/>
                  <a:gd name="GluePoint36X" fmla="*/ 1225 w 2835"/>
                  <a:gd name="GluePoint36Y" fmla="*/ 12 h 1283"/>
                  <a:gd name="GluePoint37X" fmla="*/ 1259 w 2835"/>
                  <a:gd name="GluePoint37Y" fmla="*/ 7 h 1283"/>
                  <a:gd name="GluePoint38X" fmla="*/ 1293 w 2835"/>
                  <a:gd name="GluePoint38Y" fmla="*/ 4 h 1283"/>
                  <a:gd name="GluePoint39X" fmla="*/ 1326 w 2835"/>
                  <a:gd name="GluePoint39Y" fmla="*/ 1 h 1283"/>
                  <a:gd name="GluePoint40X" fmla="*/ 1360 w 2835"/>
                  <a:gd name="GluePoint40Y" fmla="*/ 0 h 1283"/>
                  <a:gd name="GluePoint41X" fmla="*/ 1394 w 2835"/>
                  <a:gd name="GluePoint41Y" fmla="*/ 1 h 1283"/>
                  <a:gd name="GluePoint42X" fmla="*/ 1427 w 2835"/>
                  <a:gd name="GluePoint42Y" fmla="*/ 1 h 1283"/>
                  <a:gd name="GluePoint43X" fmla="*/ 1461 w 2835"/>
                  <a:gd name="GluePoint43Y" fmla="*/ 4 h 1283"/>
                  <a:gd name="GluePoint44X" fmla="*/ 1495 w 2835"/>
                  <a:gd name="GluePoint44Y" fmla="*/ 6 h 1283"/>
                  <a:gd name="GluePoint45X" fmla="*/ 1528 w 2835"/>
                  <a:gd name="GluePoint45Y" fmla="*/ 9 h 1283"/>
                  <a:gd name="GluePoint46X" fmla="*/ 1584 w 2835"/>
                  <a:gd name="GluePoint46Y" fmla="*/ 15 h 1283"/>
                  <a:gd name="GluePoint47X" fmla="*/ 1656 w 2835"/>
                  <a:gd name="GluePoint47Y" fmla="*/ 24 h 1283"/>
                  <a:gd name="GluePoint48X" fmla="*/ 1729 w 2835"/>
                  <a:gd name="GluePoint48Y" fmla="*/ 34 h 1283"/>
                  <a:gd name="GluePoint49X" fmla="*/ 1802 w 2835"/>
                  <a:gd name="GluePoint49Y" fmla="*/ 44 h 1283"/>
                  <a:gd name="GluePoint50X" fmla="*/ 1875 w 2835"/>
                  <a:gd name="GluePoint50Y" fmla="*/ 54 h 1283"/>
                  <a:gd name="GluePoint51X" fmla="*/ 1948 w 2835"/>
                  <a:gd name="GluePoint51Y" fmla="*/ 63 h 1283"/>
                  <a:gd name="GluePoint52X" fmla="*/ 2021 w 2835"/>
                  <a:gd name="GluePoint52Y" fmla="*/ 72 h 1283"/>
                  <a:gd name="GluePoint53X" fmla="*/ 2095 w 2835"/>
                  <a:gd name="GluePoint53Y" fmla="*/ 81 h 1283"/>
                  <a:gd name="GluePoint54X" fmla="*/ 2168 w 2835"/>
                  <a:gd name="GluePoint54Y" fmla="*/ 88 h 1283"/>
                  <a:gd name="GluePoint55X" fmla="*/ 2242 w 2835"/>
                  <a:gd name="GluePoint55Y" fmla="*/ 96 h 1283"/>
                  <a:gd name="GluePoint56X" fmla="*/ 2316 w 2835"/>
                  <a:gd name="GluePoint56Y" fmla="*/ 103 h 1283"/>
                  <a:gd name="GluePoint57X" fmla="*/ 2390 w 2835"/>
                  <a:gd name="GluePoint57Y" fmla="*/ 109 h 1283"/>
                  <a:gd name="GluePoint58X" fmla="*/ 2464 w 2835"/>
                  <a:gd name="GluePoint58Y" fmla="*/ 116 h 1283"/>
                  <a:gd name="GluePoint59X" fmla="*/ 2538 w 2835"/>
                  <a:gd name="GluePoint59Y" fmla="*/ 122 h 1283"/>
                  <a:gd name="GluePoint60X" fmla="*/ 2611 w 2835"/>
                  <a:gd name="GluePoint60Y" fmla="*/ 128 h 1283"/>
                  <a:gd name="GluePoint61X" fmla="*/ 2686 w 2835"/>
                  <a:gd name="GluePoint61Y" fmla="*/ 133 h 1283"/>
                  <a:gd name="GluePoint62X" fmla="*/ 2761 w 2835"/>
                  <a:gd name="GluePoint62Y" fmla="*/ 139 h 1283"/>
                  <a:gd name="GluePoint63X" fmla="*/ 2835 w 2835"/>
                  <a:gd name="GluePoint63Y" fmla="*/ 143 h 1283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  <a:cxn ang="0">
                    <a:pos x="GluePoint52X" y="GluePoint52Y"/>
                  </a:cxn>
                  <a:cxn ang="0">
                    <a:pos x="GluePoint53X" y="GluePoint53Y"/>
                  </a:cxn>
                  <a:cxn ang="0">
                    <a:pos x="GluePoint54X" y="GluePoint54Y"/>
                  </a:cxn>
                  <a:cxn ang="0">
                    <a:pos x="GluePoint55X" y="GluePoint55Y"/>
                  </a:cxn>
                  <a:cxn ang="0">
                    <a:pos x="GluePoint56X" y="GluePoint56Y"/>
                  </a:cxn>
                  <a:cxn ang="0">
                    <a:pos x="GluePoint57X" y="GluePoint57Y"/>
                  </a:cxn>
                  <a:cxn ang="0">
                    <a:pos x="GluePoint58X" y="GluePoint58Y"/>
                  </a:cxn>
                  <a:cxn ang="0">
                    <a:pos x="GluePoint59X" y="GluePoint59Y"/>
                  </a:cxn>
                  <a:cxn ang="0">
                    <a:pos x="GluePoint60X" y="GluePoint60Y"/>
                  </a:cxn>
                  <a:cxn ang="0">
                    <a:pos x="GluePoint61X" y="GluePoint61Y"/>
                  </a:cxn>
                  <a:cxn ang="0">
                    <a:pos x="GluePoint62X" y="GluePoint62Y"/>
                  </a:cxn>
                  <a:cxn ang="0">
                    <a:pos x="GluePoint63X" y="GluePoint63Y"/>
                  </a:cxn>
                </a:cxnLst>
                <a:rect l="textAreaLeft" t="textAreaTop" r="textAreaRight" b="textAreaBottom"/>
                <a:pathLst>
                  <a:path w="2835" h="1283">
                    <a:moveTo>
                      <a:pt x="0" y="1283"/>
                    </a:moveTo>
                    <a:lnTo>
                      <a:pt x="3" y="1282"/>
                    </a:lnTo>
                    <a:lnTo>
                      <a:pt x="6" y="1279"/>
                    </a:lnTo>
                    <a:lnTo>
                      <a:pt x="10" y="1275"/>
                    </a:lnTo>
                    <a:lnTo>
                      <a:pt x="12" y="1270"/>
                    </a:lnTo>
                    <a:lnTo>
                      <a:pt x="15" y="1265"/>
                    </a:lnTo>
                    <a:lnTo>
                      <a:pt x="19" y="1261"/>
                    </a:lnTo>
                    <a:lnTo>
                      <a:pt x="22" y="1256"/>
                    </a:lnTo>
                    <a:lnTo>
                      <a:pt x="25" y="1253"/>
                    </a:lnTo>
                    <a:lnTo>
                      <a:pt x="28" y="1250"/>
                    </a:lnTo>
                    <a:lnTo>
                      <a:pt x="31" y="1249"/>
                    </a:lnTo>
                    <a:lnTo>
                      <a:pt x="34" y="1248"/>
                    </a:lnTo>
                    <a:lnTo>
                      <a:pt x="37" y="1247"/>
                    </a:lnTo>
                    <a:lnTo>
                      <a:pt x="41" y="1247"/>
                    </a:lnTo>
                    <a:lnTo>
                      <a:pt x="43" y="1248"/>
                    </a:lnTo>
                    <a:lnTo>
                      <a:pt x="46" y="1248"/>
                    </a:lnTo>
                    <a:lnTo>
                      <a:pt x="50" y="1248"/>
                    </a:lnTo>
                    <a:lnTo>
                      <a:pt x="53" y="1248"/>
                    </a:lnTo>
                    <a:lnTo>
                      <a:pt x="56" y="1248"/>
                    </a:lnTo>
                    <a:lnTo>
                      <a:pt x="59" y="1247"/>
                    </a:lnTo>
                    <a:lnTo>
                      <a:pt x="62" y="1246"/>
                    </a:lnTo>
                    <a:lnTo>
                      <a:pt x="65" y="1246"/>
                    </a:lnTo>
                    <a:lnTo>
                      <a:pt x="68" y="1245"/>
                    </a:lnTo>
                    <a:lnTo>
                      <a:pt x="72" y="1245"/>
                    </a:lnTo>
                    <a:lnTo>
                      <a:pt x="75" y="1244"/>
                    </a:lnTo>
                    <a:lnTo>
                      <a:pt x="78" y="1242"/>
                    </a:lnTo>
                    <a:lnTo>
                      <a:pt x="81" y="1241"/>
                    </a:lnTo>
                    <a:lnTo>
                      <a:pt x="84" y="1240"/>
                    </a:lnTo>
                    <a:lnTo>
                      <a:pt x="87" y="1239"/>
                    </a:lnTo>
                    <a:lnTo>
                      <a:pt x="90" y="1238"/>
                    </a:lnTo>
                    <a:lnTo>
                      <a:pt x="94" y="1237"/>
                    </a:lnTo>
                    <a:lnTo>
                      <a:pt x="96" y="1236"/>
                    </a:lnTo>
                    <a:lnTo>
                      <a:pt x="99" y="1234"/>
                    </a:lnTo>
                    <a:lnTo>
                      <a:pt x="103" y="1233"/>
                    </a:lnTo>
                    <a:lnTo>
                      <a:pt x="106" y="1232"/>
                    </a:lnTo>
                    <a:lnTo>
                      <a:pt x="109" y="1232"/>
                    </a:lnTo>
                    <a:lnTo>
                      <a:pt x="112" y="1230"/>
                    </a:lnTo>
                    <a:lnTo>
                      <a:pt x="115" y="1230"/>
                    </a:lnTo>
                    <a:lnTo>
                      <a:pt x="118" y="1229"/>
                    </a:lnTo>
                    <a:lnTo>
                      <a:pt x="121" y="1229"/>
                    </a:lnTo>
                    <a:lnTo>
                      <a:pt x="125" y="1229"/>
                    </a:lnTo>
                    <a:lnTo>
                      <a:pt x="128" y="1229"/>
                    </a:lnTo>
                    <a:lnTo>
                      <a:pt x="130" y="1229"/>
                    </a:lnTo>
                    <a:lnTo>
                      <a:pt x="134" y="1229"/>
                    </a:lnTo>
                    <a:lnTo>
                      <a:pt x="137" y="1229"/>
                    </a:lnTo>
                    <a:lnTo>
                      <a:pt x="140" y="1229"/>
                    </a:lnTo>
                    <a:lnTo>
                      <a:pt x="143" y="1230"/>
                    </a:lnTo>
                    <a:lnTo>
                      <a:pt x="146" y="1230"/>
                    </a:lnTo>
                    <a:lnTo>
                      <a:pt x="149" y="1231"/>
                    </a:lnTo>
                    <a:lnTo>
                      <a:pt x="152" y="1231"/>
                    </a:lnTo>
                    <a:lnTo>
                      <a:pt x="156" y="1232"/>
                    </a:lnTo>
                    <a:lnTo>
                      <a:pt x="159" y="1232"/>
                    </a:lnTo>
                    <a:lnTo>
                      <a:pt x="161" y="1232"/>
                    </a:lnTo>
                    <a:lnTo>
                      <a:pt x="165" y="1232"/>
                    </a:lnTo>
                    <a:lnTo>
                      <a:pt x="168" y="1232"/>
                    </a:lnTo>
                    <a:lnTo>
                      <a:pt x="171" y="1232"/>
                    </a:lnTo>
                    <a:lnTo>
                      <a:pt x="174" y="1231"/>
                    </a:lnTo>
                    <a:lnTo>
                      <a:pt x="178" y="1230"/>
                    </a:lnTo>
                    <a:lnTo>
                      <a:pt x="180" y="1229"/>
                    </a:lnTo>
                    <a:lnTo>
                      <a:pt x="183" y="1227"/>
                    </a:lnTo>
                    <a:lnTo>
                      <a:pt x="187" y="1226"/>
                    </a:lnTo>
                    <a:lnTo>
                      <a:pt x="190" y="1225"/>
                    </a:lnTo>
                    <a:lnTo>
                      <a:pt x="193" y="1223"/>
                    </a:lnTo>
                    <a:lnTo>
                      <a:pt x="196" y="1222"/>
                    </a:lnTo>
                    <a:lnTo>
                      <a:pt x="199" y="1220"/>
                    </a:lnTo>
                    <a:lnTo>
                      <a:pt x="202" y="1218"/>
                    </a:lnTo>
                    <a:lnTo>
                      <a:pt x="205" y="1216"/>
                    </a:lnTo>
                    <a:lnTo>
                      <a:pt x="209" y="1214"/>
                    </a:lnTo>
                    <a:lnTo>
                      <a:pt x="212" y="1211"/>
                    </a:lnTo>
                    <a:lnTo>
                      <a:pt x="214" y="1209"/>
                    </a:lnTo>
                    <a:lnTo>
                      <a:pt x="218" y="1207"/>
                    </a:lnTo>
                    <a:lnTo>
                      <a:pt x="221" y="1205"/>
                    </a:lnTo>
                    <a:lnTo>
                      <a:pt x="224" y="1202"/>
                    </a:lnTo>
                    <a:lnTo>
                      <a:pt x="227" y="1199"/>
                    </a:lnTo>
                    <a:lnTo>
                      <a:pt x="230" y="1196"/>
                    </a:lnTo>
                    <a:lnTo>
                      <a:pt x="233" y="1194"/>
                    </a:lnTo>
                    <a:lnTo>
                      <a:pt x="236" y="1191"/>
                    </a:lnTo>
                    <a:lnTo>
                      <a:pt x="240" y="1188"/>
                    </a:lnTo>
                    <a:lnTo>
                      <a:pt x="243" y="1186"/>
                    </a:lnTo>
                    <a:lnTo>
                      <a:pt x="246" y="1183"/>
                    </a:lnTo>
                    <a:lnTo>
                      <a:pt x="249" y="1180"/>
                    </a:lnTo>
                    <a:lnTo>
                      <a:pt x="252" y="1178"/>
                    </a:lnTo>
                    <a:lnTo>
                      <a:pt x="255" y="1175"/>
                    </a:lnTo>
                    <a:lnTo>
                      <a:pt x="258" y="1172"/>
                    </a:lnTo>
                    <a:lnTo>
                      <a:pt x="261" y="1169"/>
                    </a:lnTo>
                    <a:lnTo>
                      <a:pt x="265" y="1166"/>
                    </a:lnTo>
                    <a:lnTo>
                      <a:pt x="267" y="1163"/>
                    </a:lnTo>
                    <a:lnTo>
                      <a:pt x="271" y="1160"/>
                    </a:lnTo>
                    <a:lnTo>
                      <a:pt x="274" y="1157"/>
                    </a:lnTo>
                    <a:lnTo>
                      <a:pt x="277" y="1155"/>
                    </a:lnTo>
                    <a:lnTo>
                      <a:pt x="280" y="1152"/>
                    </a:lnTo>
                    <a:lnTo>
                      <a:pt x="283" y="1149"/>
                    </a:lnTo>
                    <a:lnTo>
                      <a:pt x="286" y="1145"/>
                    </a:lnTo>
                    <a:lnTo>
                      <a:pt x="289" y="1142"/>
                    </a:lnTo>
                    <a:lnTo>
                      <a:pt x="293" y="1139"/>
                    </a:lnTo>
                    <a:lnTo>
                      <a:pt x="296" y="1136"/>
                    </a:lnTo>
                    <a:lnTo>
                      <a:pt x="299" y="1133"/>
                    </a:lnTo>
                    <a:lnTo>
                      <a:pt x="302" y="1129"/>
                    </a:lnTo>
                    <a:lnTo>
                      <a:pt x="305" y="1126"/>
                    </a:lnTo>
                    <a:lnTo>
                      <a:pt x="308" y="1123"/>
                    </a:lnTo>
                    <a:lnTo>
                      <a:pt x="311" y="1119"/>
                    </a:lnTo>
                    <a:lnTo>
                      <a:pt x="314" y="1115"/>
                    </a:lnTo>
                    <a:lnTo>
                      <a:pt x="317" y="1112"/>
                    </a:lnTo>
                    <a:lnTo>
                      <a:pt x="320" y="1108"/>
                    </a:lnTo>
                    <a:lnTo>
                      <a:pt x="324" y="1105"/>
                    </a:lnTo>
                    <a:lnTo>
                      <a:pt x="327" y="1101"/>
                    </a:lnTo>
                    <a:lnTo>
                      <a:pt x="330" y="1096"/>
                    </a:lnTo>
                    <a:lnTo>
                      <a:pt x="333" y="1093"/>
                    </a:lnTo>
                    <a:lnTo>
                      <a:pt x="336" y="1089"/>
                    </a:lnTo>
                    <a:lnTo>
                      <a:pt x="339" y="1085"/>
                    </a:lnTo>
                    <a:lnTo>
                      <a:pt x="342" y="1081"/>
                    </a:lnTo>
                    <a:lnTo>
                      <a:pt x="345" y="1076"/>
                    </a:lnTo>
                    <a:lnTo>
                      <a:pt x="349" y="1072"/>
                    </a:lnTo>
                    <a:lnTo>
                      <a:pt x="351" y="1068"/>
                    </a:lnTo>
                    <a:lnTo>
                      <a:pt x="355" y="1064"/>
                    </a:lnTo>
                    <a:lnTo>
                      <a:pt x="358" y="1060"/>
                    </a:lnTo>
                    <a:lnTo>
                      <a:pt x="361" y="1055"/>
                    </a:lnTo>
                    <a:lnTo>
                      <a:pt x="364" y="1051"/>
                    </a:lnTo>
                    <a:lnTo>
                      <a:pt x="367" y="1046"/>
                    </a:lnTo>
                    <a:lnTo>
                      <a:pt x="370" y="1042"/>
                    </a:lnTo>
                    <a:lnTo>
                      <a:pt x="373" y="1038"/>
                    </a:lnTo>
                    <a:lnTo>
                      <a:pt x="377" y="1033"/>
                    </a:lnTo>
                    <a:lnTo>
                      <a:pt x="380" y="1029"/>
                    </a:lnTo>
                    <a:lnTo>
                      <a:pt x="383" y="1024"/>
                    </a:lnTo>
                    <a:lnTo>
                      <a:pt x="386" y="1019"/>
                    </a:lnTo>
                    <a:lnTo>
                      <a:pt x="389" y="1015"/>
                    </a:lnTo>
                    <a:lnTo>
                      <a:pt x="392" y="1010"/>
                    </a:lnTo>
                    <a:lnTo>
                      <a:pt x="395" y="1006"/>
                    </a:lnTo>
                    <a:lnTo>
                      <a:pt x="398" y="1001"/>
                    </a:lnTo>
                    <a:lnTo>
                      <a:pt x="402" y="997"/>
                    </a:lnTo>
                    <a:lnTo>
                      <a:pt x="404" y="992"/>
                    </a:lnTo>
                    <a:lnTo>
                      <a:pt x="408" y="987"/>
                    </a:lnTo>
                    <a:lnTo>
                      <a:pt x="411" y="983"/>
                    </a:lnTo>
                    <a:lnTo>
                      <a:pt x="414" y="978"/>
                    </a:lnTo>
                    <a:lnTo>
                      <a:pt x="417" y="973"/>
                    </a:lnTo>
                    <a:lnTo>
                      <a:pt x="420" y="968"/>
                    </a:lnTo>
                    <a:lnTo>
                      <a:pt x="423" y="964"/>
                    </a:lnTo>
                    <a:lnTo>
                      <a:pt x="426" y="959"/>
                    </a:lnTo>
                    <a:lnTo>
                      <a:pt x="429" y="954"/>
                    </a:lnTo>
                    <a:lnTo>
                      <a:pt x="433" y="949"/>
                    </a:lnTo>
                    <a:lnTo>
                      <a:pt x="436" y="945"/>
                    </a:lnTo>
                    <a:lnTo>
                      <a:pt x="439" y="940"/>
                    </a:lnTo>
                    <a:lnTo>
                      <a:pt x="442" y="935"/>
                    </a:lnTo>
                    <a:lnTo>
                      <a:pt x="445" y="930"/>
                    </a:lnTo>
                    <a:lnTo>
                      <a:pt x="448" y="925"/>
                    </a:lnTo>
                    <a:lnTo>
                      <a:pt x="451" y="920"/>
                    </a:lnTo>
                    <a:lnTo>
                      <a:pt x="455" y="915"/>
                    </a:lnTo>
                    <a:lnTo>
                      <a:pt x="457" y="911"/>
                    </a:lnTo>
                    <a:lnTo>
                      <a:pt x="460" y="906"/>
                    </a:lnTo>
                    <a:lnTo>
                      <a:pt x="464" y="901"/>
                    </a:lnTo>
                    <a:lnTo>
                      <a:pt x="467" y="896"/>
                    </a:lnTo>
                    <a:lnTo>
                      <a:pt x="470" y="891"/>
                    </a:lnTo>
                    <a:lnTo>
                      <a:pt x="473" y="886"/>
                    </a:lnTo>
                    <a:lnTo>
                      <a:pt x="476" y="882"/>
                    </a:lnTo>
                    <a:lnTo>
                      <a:pt x="479" y="876"/>
                    </a:lnTo>
                    <a:lnTo>
                      <a:pt x="482" y="871"/>
                    </a:lnTo>
                    <a:lnTo>
                      <a:pt x="486" y="867"/>
                    </a:lnTo>
                    <a:lnTo>
                      <a:pt x="488" y="861"/>
                    </a:lnTo>
                    <a:lnTo>
                      <a:pt x="491" y="857"/>
                    </a:lnTo>
                    <a:lnTo>
                      <a:pt x="495" y="852"/>
                    </a:lnTo>
                    <a:lnTo>
                      <a:pt x="498" y="847"/>
                    </a:lnTo>
                    <a:lnTo>
                      <a:pt x="501" y="841"/>
                    </a:lnTo>
                    <a:lnTo>
                      <a:pt x="504" y="837"/>
                    </a:lnTo>
                    <a:lnTo>
                      <a:pt x="507" y="832"/>
                    </a:lnTo>
                    <a:lnTo>
                      <a:pt x="510" y="826"/>
                    </a:lnTo>
                    <a:lnTo>
                      <a:pt x="513" y="821"/>
                    </a:lnTo>
                    <a:lnTo>
                      <a:pt x="517" y="816"/>
                    </a:lnTo>
                    <a:lnTo>
                      <a:pt x="520" y="811"/>
                    </a:lnTo>
                    <a:lnTo>
                      <a:pt x="522" y="806"/>
                    </a:lnTo>
                    <a:lnTo>
                      <a:pt x="526" y="801"/>
                    </a:lnTo>
                    <a:lnTo>
                      <a:pt x="529" y="795"/>
                    </a:lnTo>
                    <a:lnTo>
                      <a:pt x="532" y="790"/>
                    </a:lnTo>
                    <a:lnTo>
                      <a:pt x="535" y="785"/>
                    </a:lnTo>
                    <a:lnTo>
                      <a:pt x="538" y="780"/>
                    </a:lnTo>
                    <a:lnTo>
                      <a:pt x="541" y="774"/>
                    </a:lnTo>
                    <a:lnTo>
                      <a:pt x="544" y="769"/>
                    </a:lnTo>
                    <a:lnTo>
                      <a:pt x="548" y="764"/>
                    </a:lnTo>
                    <a:lnTo>
                      <a:pt x="551" y="758"/>
                    </a:lnTo>
                    <a:lnTo>
                      <a:pt x="554" y="753"/>
                    </a:lnTo>
                    <a:lnTo>
                      <a:pt x="557" y="747"/>
                    </a:lnTo>
                    <a:lnTo>
                      <a:pt x="560" y="742"/>
                    </a:lnTo>
                    <a:lnTo>
                      <a:pt x="563" y="736"/>
                    </a:lnTo>
                    <a:lnTo>
                      <a:pt x="566" y="730"/>
                    </a:lnTo>
                    <a:lnTo>
                      <a:pt x="569" y="725"/>
                    </a:lnTo>
                    <a:lnTo>
                      <a:pt x="573" y="720"/>
                    </a:lnTo>
                    <a:lnTo>
                      <a:pt x="575" y="714"/>
                    </a:lnTo>
                    <a:lnTo>
                      <a:pt x="579" y="708"/>
                    </a:lnTo>
                    <a:lnTo>
                      <a:pt x="582" y="702"/>
                    </a:lnTo>
                    <a:lnTo>
                      <a:pt x="585" y="697"/>
                    </a:lnTo>
                    <a:lnTo>
                      <a:pt x="588" y="691"/>
                    </a:lnTo>
                    <a:lnTo>
                      <a:pt x="591" y="686"/>
                    </a:lnTo>
                    <a:lnTo>
                      <a:pt x="594" y="680"/>
                    </a:lnTo>
                    <a:lnTo>
                      <a:pt x="597" y="674"/>
                    </a:lnTo>
                    <a:lnTo>
                      <a:pt x="600" y="668"/>
                    </a:lnTo>
                    <a:lnTo>
                      <a:pt x="604" y="663"/>
                    </a:lnTo>
                    <a:lnTo>
                      <a:pt x="606" y="657"/>
                    </a:lnTo>
                    <a:lnTo>
                      <a:pt x="610" y="651"/>
                    </a:lnTo>
                    <a:lnTo>
                      <a:pt x="613" y="645"/>
                    </a:lnTo>
                    <a:lnTo>
                      <a:pt x="616" y="640"/>
                    </a:lnTo>
                    <a:lnTo>
                      <a:pt x="619" y="634"/>
                    </a:lnTo>
                    <a:lnTo>
                      <a:pt x="622" y="628"/>
                    </a:lnTo>
                    <a:lnTo>
                      <a:pt x="625" y="622"/>
                    </a:lnTo>
                    <a:lnTo>
                      <a:pt x="628" y="617"/>
                    </a:lnTo>
                    <a:lnTo>
                      <a:pt x="631" y="611"/>
                    </a:lnTo>
                    <a:lnTo>
                      <a:pt x="635" y="605"/>
                    </a:lnTo>
                    <a:lnTo>
                      <a:pt x="638" y="599"/>
                    </a:lnTo>
                    <a:lnTo>
                      <a:pt x="641" y="594"/>
                    </a:lnTo>
                    <a:lnTo>
                      <a:pt x="644" y="588"/>
                    </a:lnTo>
                    <a:lnTo>
                      <a:pt x="647" y="583"/>
                    </a:lnTo>
                    <a:lnTo>
                      <a:pt x="650" y="577"/>
                    </a:lnTo>
                    <a:lnTo>
                      <a:pt x="653" y="571"/>
                    </a:lnTo>
                    <a:lnTo>
                      <a:pt x="656" y="566"/>
                    </a:lnTo>
                    <a:lnTo>
                      <a:pt x="659" y="560"/>
                    </a:lnTo>
                    <a:lnTo>
                      <a:pt x="662" y="554"/>
                    </a:lnTo>
                    <a:lnTo>
                      <a:pt x="666" y="549"/>
                    </a:lnTo>
                    <a:lnTo>
                      <a:pt x="669" y="543"/>
                    </a:lnTo>
                    <a:lnTo>
                      <a:pt x="672" y="537"/>
                    </a:lnTo>
                    <a:lnTo>
                      <a:pt x="675" y="532"/>
                    </a:lnTo>
                    <a:lnTo>
                      <a:pt x="678" y="526"/>
                    </a:lnTo>
                    <a:lnTo>
                      <a:pt x="681" y="521"/>
                    </a:lnTo>
                    <a:lnTo>
                      <a:pt x="684" y="515"/>
                    </a:lnTo>
                    <a:lnTo>
                      <a:pt x="687" y="510"/>
                    </a:lnTo>
                    <a:lnTo>
                      <a:pt x="691" y="504"/>
                    </a:lnTo>
                    <a:lnTo>
                      <a:pt x="693" y="498"/>
                    </a:lnTo>
                    <a:lnTo>
                      <a:pt x="697" y="493"/>
                    </a:lnTo>
                    <a:lnTo>
                      <a:pt x="700" y="487"/>
                    </a:lnTo>
                    <a:lnTo>
                      <a:pt x="703" y="482"/>
                    </a:lnTo>
                    <a:lnTo>
                      <a:pt x="706" y="476"/>
                    </a:lnTo>
                    <a:lnTo>
                      <a:pt x="709" y="471"/>
                    </a:lnTo>
                    <a:lnTo>
                      <a:pt x="712" y="466"/>
                    </a:lnTo>
                    <a:lnTo>
                      <a:pt x="715" y="460"/>
                    </a:lnTo>
                    <a:lnTo>
                      <a:pt x="718" y="455"/>
                    </a:lnTo>
                    <a:lnTo>
                      <a:pt x="722" y="450"/>
                    </a:lnTo>
                    <a:lnTo>
                      <a:pt x="724" y="444"/>
                    </a:lnTo>
                    <a:lnTo>
                      <a:pt x="727" y="439"/>
                    </a:lnTo>
                    <a:lnTo>
                      <a:pt x="731" y="434"/>
                    </a:lnTo>
                    <a:lnTo>
                      <a:pt x="734" y="429"/>
                    </a:lnTo>
                    <a:lnTo>
                      <a:pt x="737" y="424"/>
                    </a:lnTo>
                    <a:lnTo>
                      <a:pt x="740" y="418"/>
                    </a:lnTo>
                    <a:lnTo>
                      <a:pt x="743" y="413"/>
                    </a:lnTo>
                    <a:lnTo>
                      <a:pt x="746" y="408"/>
                    </a:lnTo>
                    <a:lnTo>
                      <a:pt x="749" y="403"/>
                    </a:lnTo>
                    <a:lnTo>
                      <a:pt x="753" y="398"/>
                    </a:lnTo>
                    <a:lnTo>
                      <a:pt x="756" y="393"/>
                    </a:lnTo>
                    <a:lnTo>
                      <a:pt x="758" y="388"/>
                    </a:lnTo>
                    <a:lnTo>
                      <a:pt x="762" y="383"/>
                    </a:lnTo>
                    <a:lnTo>
                      <a:pt x="765" y="378"/>
                    </a:lnTo>
                    <a:lnTo>
                      <a:pt x="768" y="373"/>
                    </a:lnTo>
                    <a:lnTo>
                      <a:pt x="771" y="368"/>
                    </a:lnTo>
                    <a:lnTo>
                      <a:pt x="774" y="363"/>
                    </a:lnTo>
                    <a:lnTo>
                      <a:pt x="777" y="359"/>
                    </a:lnTo>
                    <a:lnTo>
                      <a:pt x="780" y="354"/>
                    </a:lnTo>
                    <a:lnTo>
                      <a:pt x="783" y="349"/>
                    </a:lnTo>
                    <a:lnTo>
                      <a:pt x="787" y="344"/>
                    </a:lnTo>
                    <a:lnTo>
                      <a:pt x="790" y="340"/>
                    </a:lnTo>
                    <a:lnTo>
                      <a:pt x="793" y="335"/>
                    </a:lnTo>
                    <a:lnTo>
                      <a:pt x="796" y="331"/>
                    </a:lnTo>
                    <a:lnTo>
                      <a:pt x="799" y="326"/>
                    </a:lnTo>
                    <a:lnTo>
                      <a:pt x="802" y="321"/>
                    </a:lnTo>
                    <a:lnTo>
                      <a:pt x="805" y="317"/>
                    </a:lnTo>
                    <a:lnTo>
                      <a:pt x="809" y="312"/>
                    </a:lnTo>
                    <a:lnTo>
                      <a:pt x="811" y="308"/>
                    </a:lnTo>
                    <a:lnTo>
                      <a:pt x="814" y="304"/>
                    </a:lnTo>
                    <a:lnTo>
                      <a:pt x="818" y="299"/>
                    </a:lnTo>
                    <a:lnTo>
                      <a:pt x="821" y="295"/>
                    </a:lnTo>
                    <a:lnTo>
                      <a:pt x="823" y="291"/>
                    </a:lnTo>
                    <a:lnTo>
                      <a:pt x="827" y="286"/>
                    </a:lnTo>
                    <a:lnTo>
                      <a:pt x="830" y="282"/>
                    </a:lnTo>
                    <a:lnTo>
                      <a:pt x="833" y="278"/>
                    </a:lnTo>
                    <a:lnTo>
                      <a:pt x="836" y="274"/>
                    </a:lnTo>
                    <a:lnTo>
                      <a:pt x="839" y="270"/>
                    </a:lnTo>
                    <a:lnTo>
                      <a:pt x="842" y="266"/>
                    </a:lnTo>
                    <a:lnTo>
                      <a:pt x="845" y="262"/>
                    </a:lnTo>
                    <a:lnTo>
                      <a:pt x="848" y="258"/>
                    </a:lnTo>
                    <a:lnTo>
                      <a:pt x="852" y="254"/>
                    </a:lnTo>
                    <a:lnTo>
                      <a:pt x="855" y="250"/>
                    </a:lnTo>
                    <a:lnTo>
                      <a:pt x="858" y="246"/>
                    </a:lnTo>
                    <a:lnTo>
                      <a:pt x="861" y="242"/>
                    </a:lnTo>
                    <a:lnTo>
                      <a:pt x="864" y="239"/>
                    </a:lnTo>
                    <a:lnTo>
                      <a:pt x="867" y="235"/>
                    </a:lnTo>
                    <a:lnTo>
                      <a:pt x="870" y="231"/>
                    </a:lnTo>
                    <a:lnTo>
                      <a:pt x="874" y="227"/>
                    </a:lnTo>
                    <a:lnTo>
                      <a:pt x="876" y="224"/>
                    </a:lnTo>
                    <a:lnTo>
                      <a:pt x="879" y="220"/>
                    </a:lnTo>
                    <a:lnTo>
                      <a:pt x="883" y="216"/>
                    </a:lnTo>
                    <a:lnTo>
                      <a:pt x="886" y="213"/>
                    </a:lnTo>
                    <a:lnTo>
                      <a:pt x="889" y="209"/>
                    </a:lnTo>
                    <a:lnTo>
                      <a:pt x="892" y="206"/>
                    </a:lnTo>
                    <a:lnTo>
                      <a:pt x="895" y="202"/>
                    </a:lnTo>
                    <a:lnTo>
                      <a:pt x="898" y="199"/>
                    </a:lnTo>
                    <a:lnTo>
                      <a:pt x="901" y="196"/>
                    </a:lnTo>
                    <a:lnTo>
                      <a:pt x="904" y="193"/>
                    </a:lnTo>
                    <a:lnTo>
                      <a:pt x="908" y="189"/>
                    </a:lnTo>
                    <a:lnTo>
                      <a:pt x="910" y="186"/>
                    </a:lnTo>
                    <a:lnTo>
                      <a:pt x="913" y="182"/>
                    </a:lnTo>
                    <a:lnTo>
                      <a:pt x="917" y="179"/>
                    </a:lnTo>
                    <a:lnTo>
                      <a:pt x="920" y="176"/>
                    </a:lnTo>
                    <a:lnTo>
                      <a:pt x="923" y="173"/>
                    </a:lnTo>
                    <a:lnTo>
                      <a:pt x="926" y="170"/>
                    </a:lnTo>
                    <a:lnTo>
                      <a:pt x="929" y="167"/>
                    </a:lnTo>
                    <a:lnTo>
                      <a:pt x="932" y="164"/>
                    </a:lnTo>
                    <a:lnTo>
                      <a:pt x="935" y="161"/>
                    </a:lnTo>
                    <a:lnTo>
                      <a:pt x="938" y="158"/>
                    </a:lnTo>
                    <a:lnTo>
                      <a:pt x="942" y="155"/>
                    </a:lnTo>
                    <a:lnTo>
                      <a:pt x="944" y="152"/>
                    </a:lnTo>
                    <a:lnTo>
                      <a:pt x="948" y="150"/>
                    </a:lnTo>
                    <a:lnTo>
                      <a:pt x="951" y="147"/>
                    </a:lnTo>
                    <a:lnTo>
                      <a:pt x="954" y="144"/>
                    </a:lnTo>
                    <a:lnTo>
                      <a:pt x="957" y="141"/>
                    </a:lnTo>
                    <a:lnTo>
                      <a:pt x="960" y="138"/>
                    </a:lnTo>
                    <a:lnTo>
                      <a:pt x="963" y="136"/>
                    </a:lnTo>
                    <a:lnTo>
                      <a:pt x="966" y="133"/>
                    </a:lnTo>
                    <a:lnTo>
                      <a:pt x="969" y="131"/>
                    </a:lnTo>
                    <a:lnTo>
                      <a:pt x="972" y="128"/>
                    </a:lnTo>
                    <a:lnTo>
                      <a:pt x="975" y="125"/>
                    </a:lnTo>
                    <a:lnTo>
                      <a:pt x="978" y="123"/>
                    </a:lnTo>
                    <a:lnTo>
                      <a:pt x="982" y="120"/>
                    </a:lnTo>
                    <a:lnTo>
                      <a:pt x="985" y="118"/>
                    </a:lnTo>
                    <a:lnTo>
                      <a:pt x="988" y="115"/>
                    </a:lnTo>
                    <a:lnTo>
                      <a:pt x="991" y="113"/>
                    </a:lnTo>
                    <a:lnTo>
                      <a:pt x="994" y="110"/>
                    </a:lnTo>
                    <a:lnTo>
                      <a:pt x="997" y="108"/>
                    </a:lnTo>
                    <a:lnTo>
                      <a:pt x="1000" y="106"/>
                    </a:lnTo>
                    <a:lnTo>
                      <a:pt x="1003" y="104"/>
                    </a:lnTo>
                    <a:lnTo>
                      <a:pt x="1007" y="101"/>
                    </a:lnTo>
                    <a:lnTo>
                      <a:pt x="1009" y="99"/>
                    </a:lnTo>
                    <a:lnTo>
                      <a:pt x="1012" y="97"/>
                    </a:lnTo>
                    <a:lnTo>
                      <a:pt x="1016" y="95"/>
                    </a:lnTo>
                    <a:lnTo>
                      <a:pt x="1019" y="93"/>
                    </a:lnTo>
                    <a:lnTo>
                      <a:pt x="1022" y="91"/>
                    </a:lnTo>
                    <a:lnTo>
                      <a:pt x="1025" y="89"/>
                    </a:lnTo>
                    <a:lnTo>
                      <a:pt x="1028" y="87"/>
                    </a:lnTo>
                    <a:lnTo>
                      <a:pt x="1031" y="85"/>
                    </a:lnTo>
                    <a:lnTo>
                      <a:pt x="1034" y="83"/>
                    </a:lnTo>
                    <a:lnTo>
                      <a:pt x="1037" y="81"/>
                    </a:lnTo>
                    <a:lnTo>
                      <a:pt x="1040" y="79"/>
                    </a:lnTo>
                    <a:lnTo>
                      <a:pt x="1043" y="77"/>
                    </a:lnTo>
                    <a:lnTo>
                      <a:pt x="1046" y="75"/>
                    </a:lnTo>
                    <a:lnTo>
                      <a:pt x="1050" y="73"/>
                    </a:lnTo>
                    <a:lnTo>
                      <a:pt x="1053" y="71"/>
                    </a:lnTo>
                    <a:lnTo>
                      <a:pt x="1055" y="70"/>
                    </a:lnTo>
                    <a:lnTo>
                      <a:pt x="1059" y="68"/>
                    </a:lnTo>
                    <a:lnTo>
                      <a:pt x="1062" y="66"/>
                    </a:lnTo>
                    <a:lnTo>
                      <a:pt x="1065" y="65"/>
                    </a:lnTo>
                    <a:lnTo>
                      <a:pt x="1068" y="63"/>
                    </a:lnTo>
                    <a:lnTo>
                      <a:pt x="1071" y="62"/>
                    </a:lnTo>
                    <a:lnTo>
                      <a:pt x="1074" y="60"/>
                    </a:lnTo>
                    <a:lnTo>
                      <a:pt x="1077" y="58"/>
                    </a:lnTo>
                    <a:lnTo>
                      <a:pt x="1080" y="57"/>
                    </a:lnTo>
                    <a:lnTo>
                      <a:pt x="1084" y="55"/>
                    </a:lnTo>
                    <a:lnTo>
                      <a:pt x="1087" y="54"/>
                    </a:lnTo>
                    <a:lnTo>
                      <a:pt x="1089" y="52"/>
                    </a:lnTo>
                    <a:lnTo>
                      <a:pt x="1093" y="51"/>
                    </a:lnTo>
                    <a:lnTo>
                      <a:pt x="1096" y="50"/>
                    </a:lnTo>
                    <a:lnTo>
                      <a:pt x="1099" y="48"/>
                    </a:lnTo>
                    <a:lnTo>
                      <a:pt x="1102" y="47"/>
                    </a:lnTo>
                    <a:lnTo>
                      <a:pt x="1105" y="46"/>
                    </a:lnTo>
                    <a:lnTo>
                      <a:pt x="1108" y="44"/>
                    </a:lnTo>
                    <a:lnTo>
                      <a:pt x="1111" y="43"/>
                    </a:lnTo>
                    <a:lnTo>
                      <a:pt x="1114" y="42"/>
                    </a:lnTo>
                    <a:lnTo>
                      <a:pt x="1117" y="41"/>
                    </a:lnTo>
                    <a:lnTo>
                      <a:pt x="1121" y="40"/>
                    </a:lnTo>
                    <a:lnTo>
                      <a:pt x="1123" y="39"/>
                    </a:lnTo>
                    <a:lnTo>
                      <a:pt x="1126" y="38"/>
                    </a:lnTo>
                    <a:lnTo>
                      <a:pt x="1130" y="36"/>
                    </a:lnTo>
                    <a:lnTo>
                      <a:pt x="1133" y="35"/>
                    </a:lnTo>
                    <a:lnTo>
                      <a:pt x="1136" y="34"/>
                    </a:lnTo>
                    <a:lnTo>
                      <a:pt x="1139" y="33"/>
                    </a:lnTo>
                    <a:lnTo>
                      <a:pt x="1142" y="32"/>
                    </a:lnTo>
                    <a:lnTo>
                      <a:pt x="1145" y="31"/>
                    </a:lnTo>
                    <a:lnTo>
                      <a:pt x="1148" y="30"/>
                    </a:lnTo>
                    <a:lnTo>
                      <a:pt x="1151" y="29"/>
                    </a:lnTo>
                    <a:lnTo>
                      <a:pt x="1154" y="28"/>
                    </a:lnTo>
                    <a:lnTo>
                      <a:pt x="1157" y="27"/>
                    </a:lnTo>
                    <a:lnTo>
                      <a:pt x="1160" y="27"/>
                    </a:lnTo>
                    <a:lnTo>
                      <a:pt x="1164" y="25"/>
                    </a:lnTo>
                    <a:lnTo>
                      <a:pt x="1167" y="25"/>
                    </a:lnTo>
                    <a:lnTo>
                      <a:pt x="1169" y="24"/>
                    </a:lnTo>
                    <a:lnTo>
                      <a:pt x="1173" y="23"/>
                    </a:lnTo>
                    <a:lnTo>
                      <a:pt x="1176" y="23"/>
                    </a:lnTo>
                    <a:lnTo>
                      <a:pt x="1179" y="21"/>
                    </a:lnTo>
                    <a:lnTo>
                      <a:pt x="1182" y="21"/>
                    </a:lnTo>
                    <a:lnTo>
                      <a:pt x="1185" y="20"/>
                    </a:lnTo>
                    <a:lnTo>
                      <a:pt x="1188" y="19"/>
                    </a:lnTo>
                    <a:lnTo>
                      <a:pt x="1191" y="19"/>
                    </a:lnTo>
                    <a:lnTo>
                      <a:pt x="1194" y="18"/>
                    </a:lnTo>
                    <a:lnTo>
                      <a:pt x="1197" y="17"/>
                    </a:lnTo>
                    <a:lnTo>
                      <a:pt x="1201" y="17"/>
                    </a:lnTo>
                    <a:lnTo>
                      <a:pt x="1203" y="16"/>
                    </a:lnTo>
                    <a:lnTo>
                      <a:pt x="1206" y="15"/>
                    </a:lnTo>
                    <a:lnTo>
                      <a:pt x="1210" y="15"/>
                    </a:lnTo>
                    <a:lnTo>
                      <a:pt x="1213" y="14"/>
                    </a:lnTo>
                    <a:lnTo>
                      <a:pt x="1216" y="13"/>
                    </a:lnTo>
                    <a:lnTo>
                      <a:pt x="1219" y="13"/>
                    </a:lnTo>
                    <a:lnTo>
                      <a:pt x="1222" y="12"/>
                    </a:lnTo>
                    <a:lnTo>
                      <a:pt x="1225" y="12"/>
                    </a:lnTo>
                    <a:lnTo>
                      <a:pt x="1228" y="11"/>
                    </a:lnTo>
                    <a:lnTo>
                      <a:pt x="1231" y="11"/>
                    </a:lnTo>
                    <a:lnTo>
                      <a:pt x="1235" y="10"/>
                    </a:lnTo>
                    <a:lnTo>
                      <a:pt x="1237" y="10"/>
                    </a:lnTo>
                    <a:lnTo>
                      <a:pt x="1240" y="9"/>
                    </a:lnTo>
                    <a:lnTo>
                      <a:pt x="1244" y="9"/>
                    </a:lnTo>
                    <a:lnTo>
                      <a:pt x="1247" y="9"/>
                    </a:lnTo>
                    <a:lnTo>
                      <a:pt x="1249" y="8"/>
                    </a:lnTo>
                    <a:lnTo>
                      <a:pt x="1253" y="8"/>
                    </a:lnTo>
                    <a:lnTo>
                      <a:pt x="1256" y="7"/>
                    </a:lnTo>
                    <a:lnTo>
                      <a:pt x="1259" y="7"/>
                    </a:lnTo>
                    <a:lnTo>
                      <a:pt x="1262" y="6"/>
                    </a:lnTo>
                    <a:lnTo>
                      <a:pt x="1265" y="6"/>
                    </a:lnTo>
                    <a:lnTo>
                      <a:pt x="1268" y="6"/>
                    </a:lnTo>
                    <a:lnTo>
                      <a:pt x="1271" y="5"/>
                    </a:lnTo>
                    <a:lnTo>
                      <a:pt x="1274" y="5"/>
                    </a:lnTo>
                    <a:lnTo>
                      <a:pt x="1277" y="5"/>
                    </a:lnTo>
                    <a:lnTo>
                      <a:pt x="1281" y="5"/>
                    </a:lnTo>
                    <a:lnTo>
                      <a:pt x="1283" y="4"/>
                    </a:lnTo>
                    <a:lnTo>
                      <a:pt x="1286" y="4"/>
                    </a:lnTo>
                    <a:lnTo>
                      <a:pt x="1290" y="4"/>
                    </a:lnTo>
                    <a:lnTo>
                      <a:pt x="1293" y="4"/>
                    </a:lnTo>
                    <a:lnTo>
                      <a:pt x="1296" y="3"/>
                    </a:lnTo>
                    <a:lnTo>
                      <a:pt x="1299" y="3"/>
                    </a:lnTo>
                    <a:lnTo>
                      <a:pt x="1302" y="2"/>
                    </a:lnTo>
                    <a:lnTo>
                      <a:pt x="1305" y="2"/>
                    </a:lnTo>
                    <a:lnTo>
                      <a:pt x="1308" y="2"/>
                    </a:lnTo>
                    <a:lnTo>
                      <a:pt x="1311" y="2"/>
                    </a:lnTo>
                    <a:lnTo>
                      <a:pt x="1314" y="2"/>
                    </a:lnTo>
                    <a:lnTo>
                      <a:pt x="1317" y="2"/>
                    </a:lnTo>
                    <a:lnTo>
                      <a:pt x="1320" y="2"/>
                    </a:lnTo>
                    <a:lnTo>
                      <a:pt x="1323" y="1"/>
                    </a:lnTo>
                    <a:lnTo>
                      <a:pt x="1326" y="1"/>
                    </a:lnTo>
                    <a:lnTo>
                      <a:pt x="1329" y="1"/>
                    </a:lnTo>
                    <a:lnTo>
                      <a:pt x="1332" y="1"/>
                    </a:lnTo>
                    <a:lnTo>
                      <a:pt x="1335" y="1"/>
                    </a:lnTo>
                    <a:lnTo>
                      <a:pt x="1339" y="1"/>
                    </a:lnTo>
                    <a:lnTo>
                      <a:pt x="1342" y="1"/>
                    </a:lnTo>
                    <a:lnTo>
                      <a:pt x="1344" y="1"/>
                    </a:lnTo>
                    <a:lnTo>
                      <a:pt x="1348" y="1"/>
                    </a:lnTo>
                    <a:lnTo>
                      <a:pt x="1351" y="1"/>
                    </a:lnTo>
                    <a:lnTo>
                      <a:pt x="1354" y="1"/>
                    </a:lnTo>
                    <a:lnTo>
                      <a:pt x="1357" y="0"/>
                    </a:lnTo>
                    <a:lnTo>
                      <a:pt x="1360" y="0"/>
                    </a:lnTo>
                    <a:lnTo>
                      <a:pt x="1363" y="0"/>
                    </a:lnTo>
                    <a:lnTo>
                      <a:pt x="1366" y="0"/>
                    </a:lnTo>
                    <a:lnTo>
                      <a:pt x="1369" y="0"/>
                    </a:lnTo>
                    <a:lnTo>
                      <a:pt x="1372" y="0"/>
                    </a:lnTo>
                    <a:lnTo>
                      <a:pt x="1376" y="0"/>
                    </a:lnTo>
                    <a:lnTo>
                      <a:pt x="1378" y="0"/>
                    </a:lnTo>
                    <a:lnTo>
                      <a:pt x="1381" y="0"/>
                    </a:lnTo>
                    <a:lnTo>
                      <a:pt x="1385" y="0"/>
                    </a:lnTo>
                    <a:lnTo>
                      <a:pt x="1388" y="0"/>
                    </a:lnTo>
                    <a:lnTo>
                      <a:pt x="1391" y="0"/>
                    </a:lnTo>
                    <a:lnTo>
                      <a:pt x="1394" y="1"/>
                    </a:lnTo>
                    <a:lnTo>
                      <a:pt x="1397" y="1"/>
                    </a:lnTo>
                    <a:lnTo>
                      <a:pt x="1400" y="1"/>
                    </a:lnTo>
                    <a:lnTo>
                      <a:pt x="1403" y="1"/>
                    </a:lnTo>
                    <a:lnTo>
                      <a:pt x="1406" y="1"/>
                    </a:lnTo>
                    <a:lnTo>
                      <a:pt x="1409" y="1"/>
                    </a:lnTo>
                    <a:lnTo>
                      <a:pt x="1412" y="1"/>
                    </a:lnTo>
                    <a:lnTo>
                      <a:pt x="1415" y="1"/>
                    </a:lnTo>
                    <a:lnTo>
                      <a:pt x="1418" y="1"/>
                    </a:lnTo>
                    <a:lnTo>
                      <a:pt x="1421" y="1"/>
                    </a:lnTo>
                    <a:lnTo>
                      <a:pt x="1424" y="1"/>
                    </a:lnTo>
                    <a:lnTo>
                      <a:pt x="1427" y="1"/>
                    </a:lnTo>
                    <a:lnTo>
                      <a:pt x="1430" y="2"/>
                    </a:lnTo>
                    <a:lnTo>
                      <a:pt x="1434" y="2"/>
                    </a:lnTo>
                    <a:lnTo>
                      <a:pt x="1437" y="2"/>
                    </a:lnTo>
                    <a:lnTo>
                      <a:pt x="1439" y="2"/>
                    </a:lnTo>
                    <a:lnTo>
                      <a:pt x="1443" y="2"/>
                    </a:lnTo>
                    <a:lnTo>
                      <a:pt x="1446" y="2"/>
                    </a:lnTo>
                    <a:lnTo>
                      <a:pt x="1449" y="2"/>
                    </a:lnTo>
                    <a:lnTo>
                      <a:pt x="1452" y="3"/>
                    </a:lnTo>
                    <a:lnTo>
                      <a:pt x="1455" y="3"/>
                    </a:lnTo>
                    <a:lnTo>
                      <a:pt x="1458" y="3"/>
                    </a:lnTo>
                    <a:lnTo>
                      <a:pt x="1461" y="4"/>
                    </a:lnTo>
                    <a:lnTo>
                      <a:pt x="1464" y="4"/>
                    </a:lnTo>
                    <a:lnTo>
                      <a:pt x="1467" y="4"/>
                    </a:lnTo>
                    <a:lnTo>
                      <a:pt x="1470" y="4"/>
                    </a:lnTo>
                    <a:lnTo>
                      <a:pt x="1473" y="4"/>
                    </a:lnTo>
                    <a:lnTo>
                      <a:pt x="1476" y="4"/>
                    </a:lnTo>
                    <a:lnTo>
                      <a:pt x="1479" y="5"/>
                    </a:lnTo>
                    <a:lnTo>
                      <a:pt x="1482" y="5"/>
                    </a:lnTo>
                    <a:lnTo>
                      <a:pt x="1485" y="5"/>
                    </a:lnTo>
                    <a:lnTo>
                      <a:pt x="1488" y="5"/>
                    </a:lnTo>
                    <a:lnTo>
                      <a:pt x="1491" y="6"/>
                    </a:lnTo>
                    <a:lnTo>
                      <a:pt x="1495" y="6"/>
                    </a:lnTo>
                    <a:lnTo>
                      <a:pt x="1498" y="6"/>
                    </a:lnTo>
                    <a:lnTo>
                      <a:pt x="1500" y="6"/>
                    </a:lnTo>
                    <a:lnTo>
                      <a:pt x="1504" y="6"/>
                    </a:lnTo>
                    <a:lnTo>
                      <a:pt x="1507" y="7"/>
                    </a:lnTo>
                    <a:lnTo>
                      <a:pt x="1510" y="7"/>
                    </a:lnTo>
                    <a:lnTo>
                      <a:pt x="1513" y="8"/>
                    </a:lnTo>
                    <a:lnTo>
                      <a:pt x="1516" y="8"/>
                    </a:lnTo>
                    <a:lnTo>
                      <a:pt x="1519" y="8"/>
                    </a:lnTo>
                    <a:lnTo>
                      <a:pt x="1522" y="8"/>
                    </a:lnTo>
                    <a:lnTo>
                      <a:pt x="1525" y="9"/>
                    </a:lnTo>
                    <a:lnTo>
                      <a:pt x="1528" y="9"/>
                    </a:lnTo>
                    <a:lnTo>
                      <a:pt x="1531" y="9"/>
                    </a:lnTo>
                    <a:lnTo>
                      <a:pt x="1534" y="9"/>
                    </a:lnTo>
                    <a:lnTo>
                      <a:pt x="1537" y="10"/>
                    </a:lnTo>
                    <a:lnTo>
                      <a:pt x="1540" y="10"/>
                    </a:lnTo>
                    <a:lnTo>
                      <a:pt x="1543" y="10"/>
                    </a:lnTo>
                    <a:lnTo>
                      <a:pt x="1547" y="11"/>
                    </a:lnTo>
                    <a:lnTo>
                      <a:pt x="1549" y="11"/>
                    </a:lnTo>
                    <a:lnTo>
                      <a:pt x="1552" y="12"/>
                    </a:lnTo>
                    <a:lnTo>
                      <a:pt x="1556" y="12"/>
                    </a:lnTo>
                    <a:lnTo>
                      <a:pt x="1559" y="12"/>
                    </a:lnTo>
                    <a:lnTo>
                      <a:pt x="1584" y="15"/>
                    </a:lnTo>
                    <a:lnTo>
                      <a:pt x="1590" y="16"/>
                    </a:lnTo>
                    <a:lnTo>
                      <a:pt x="1597" y="17"/>
                    </a:lnTo>
                    <a:lnTo>
                      <a:pt x="1603" y="17"/>
                    </a:lnTo>
                    <a:lnTo>
                      <a:pt x="1610" y="18"/>
                    </a:lnTo>
                    <a:lnTo>
                      <a:pt x="1617" y="19"/>
                    </a:lnTo>
                    <a:lnTo>
                      <a:pt x="1624" y="20"/>
                    </a:lnTo>
                    <a:lnTo>
                      <a:pt x="1630" y="21"/>
                    </a:lnTo>
                    <a:lnTo>
                      <a:pt x="1637" y="21"/>
                    </a:lnTo>
                    <a:lnTo>
                      <a:pt x="1643" y="23"/>
                    </a:lnTo>
                    <a:lnTo>
                      <a:pt x="1650" y="23"/>
                    </a:lnTo>
                    <a:lnTo>
                      <a:pt x="1656" y="24"/>
                    </a:lnTo>
                    <a:lnTo>
                      <a:pt x="1663" y="25"/>
                    </a:lnTo>
                    <a:lnTo>
                      <a:pt x="1670" y="26"/>
                    </a:lnTo>
                    <a:lnTo>
                      <a:pt x="1676" y="27"/>
                    </a:lnTo>
                    <a:lnTo>
                      <a:pt x="1683" y="28"/>
                    </a:lnTo>
                    <a:lnTo>
                      <a:pt x="1689" y="28"/>
                    </a:lnTo>
                    <a:lnTo>
                      <a:pt x="1696" y="29"/>
                    </a:lnTo>
                    <a:lnTo>
                      <a:pt x="1703" y="30"/>
                    </a:lnTo>
                    <a:lnTo>
                      <a:pt x="1709" y="31"/>
                    </a:lnTo>
                    <a:lnTo>
                      <a:pt x="1716" y="32"/>
                    </a:lnTo>
                    <a:lnTo>
                      <a:pt x="1723" y="33"/>
                    </a:lnTo>
                    <a:lnTo>
                      <a:pt x="1729" y="34"/>
                    </a:lnTo>
                    <a:lnTo>
                      <a:pt x="1736" y="35"/>
                    </a:lnTo>
                    <a:lnTo>
                      <a:pt x="1743" y="36"/>
                    </a:lnTo>
                    <a:lnTo>
                      <a:pt x="1749" y="36"/>
                    </a:lnTo>
                    <a:lnTo>
                      <a:pt x="1756" y="38"/>
                    </a:lnTo>
                    <a:lnTo>
                      <a:pt x="1762" y="39"/>
                    </a:lnTo>
                    <a:lnTo>
                      <a:pt x="1769" y="39"/>
                    </a:lnTo>
                    <a:lnTo>
                      <a:pt x="1776" y="40"/>
                    </a:lnTo>
                    <a:lnTo>
                      <a:pt x="1783" y="41"/>
                    </a:lnTo>
                    <a:lnTo>
                      <a:pt x="1789" y="42"/>
                    </a:lnTo>
                    <a:lnTo>
                      <a:pt x="1796" y="43"/>
                    </a:lnTo>
                    <a:lnTo>
                      <a:pt x="1802" y="44"/>
                    </a:lnTo>
                    <a:lnTo>
                      <a:pt x="1809" y="45"/>
                    </a:lnTo>
                    <a:lnTo>
                      <a:pt x="1815" y="46"/>
                    </a:lnTo>
                    <a:lnTo>
                      <a:pt x="1822" y="47"/>
                    </a:lnTo>
                    <a:lnTo>
                      <a:pt x="1829" y="47"/>
                    </a:lnTo>
                    <a:lnTo>
                      <a:pt x="1835" y="48"/>
                    </a:lnTo>
                    <a:lnTo>
                      <a:pt x="1842" y="50"/>
                    </a:lnTo>
                    <a:lnTo>
                      <a:pt x="1849" y="50"/>
                    </a:lnTo>
                    <a:lnTo>
                      <a:pt x="1855" y="51"/>
                    </a:lnTo>
                    <a:lnTo>
                      <a:pt x="1862" y="52"/>
                    </a:lnTo>
                    <a:lnTo>
                      <a:pt x="1868" y="53"/>
                    </a:lnTo>
                    <a:lnTo>
                      <a:pt x="1875" y="54"/>
                    </a:lnTo>
                    <a:lnTo>
                      <a:pt x="1882" y="55"/>
                    </a:lnTo>
                    <a:lnTo>
                      <a:pt x="1888" y="55"/>
                    </a:lnTo>
                    <a:lnTo>
                      <a:pt x="1895" y="56"/>
                    </a:lnTo>
                    <a:lnTo>
                      <a:pt x="1902" y="57"/>
                    </a:lnTo>
                    <a:lnTo>
                      <a:pt x="1909" y="58"/>
                    </a:lnTo>
                    <a:lnTo>
                      <a:pt x="1915" y="59"/>
                    </a:lnTo>
                    <a:lnTo>
                      <a:pt x="1922" y="60"/>
                    </a:lnTo>
                    <a:lnTo>
                      <a:pt x="1928" y="60"/>
                    </a:lnTo>
                    <a:lnTo>
                      <a:pt x="1935" y="62"/>
                    </a:lnTo>
                    <a:lnTo>
                      <a:pt x="1942" y="62"/>
                    </a:lnTo>
                    <a:lnTo>
                      <a:pt x="1948" y="63"/>
                    </a:lnTo>
                    <a:lnTo>
                      <a:pt x="1955" y="64"/>
                    </a:lnTo>
                    <a:lnTo>
                      <a:pt x="1962" y="65"/>
                    </a:lnTo>
                    <a:lnTo>
                      <a:pt x="1968" y="66"/>
                    </a:lnTo>
                    <a:lnTo>
                      <a:pt x="1975" y="66"/>
                    </a:lnTo>
                    <a:lnTo>
                      <a:pt x="1982" y="67"/>
                    </a:lnTo>
                    <a:lnTo>
                      <a:pt x="1988" y="68"/>
                    </a:lnTo>
                    <a:lnTo>
                      <a:pt x="1995" y="69"/>
                    </a:lnTo>
                    <a:lnTo>
                      <a:pt x="2002" y="70"/>
                    </a:lnTo>
                    <a:lnTo>
                      <a:pt x="2008" y="70"/>
                    </a:lnTo>
                    <a:lnTo>
                      <a:pt x="2015" y="71"/>
                    </a:lnTo>
                    <a:lnTo>
                      <a:pt x="2021" y="72"/>
                    </a:lnTo>
                    <a:lnTo>
                      <a:pt x="2028" y="73"/>
                    </a:lnTo>
                    <a:lnTo>
                      <a:pt x="2035" y="74"/>
                    </a:lnTo>
                    <a:lnTo>
                      <a:pt x="2042" y="74"/>
                    </a:lnTo>
                    <a:lnTo>
                      <a:pt x="2048" y="75"/>
                    </a:lnTo>
                    <a:lnTo>
                      <a:pt x="2055" y="76"/>
                    </a:lnTo>
                    <a:lnTo>
                      <a:pt x="2062" y="77"/>
                    </a:lnTo>
                    <a:lnTo>
                      <a:pt x="2068" y="77"/>
                    </a:lnTo>
                    <a:lnTo>
                      <a:pt x="2075" y="78"/>
                    </a:lnTo>
                    <a:lnTo>
                      <a:pt x="2082" y="79"/>
                    </a:lnTo>
                    <a:lnTo>
                      <a:pt x="2088" y="79"/>
                    </a:lnTo>
                    <a:lnTo>
                      <a:pt x="2095" y="81"/>
                    </a:lnTo>
                    <a:lnTo>
                      <a:pt x="2101" y="81"/>
                    </a:lnTo>
                    <a:lnTo>
                      <a:pt x="2108" y="82"/>
                    </a:lnTo>
                    <a:lnTo>
                      <a:pt x="2115" y="82"/>
                    </a:lnTo>
                    <a:lnTo>
                      <a:pt x="2122" y="83"/>
                    </a:lnTo>
                    <a:lnTo>
                      <a:pt x="2128" y="84"/>
                    </a:lnTo>
                    <a:lnTo>
                      <a:pt x="2135" y="85"/>
                    </a:lnTo>
                    <a:lnTo>
                      <a:pt x="2142" y="85"/>
                    </a:lnTo>
                    <a:lnTo>
                      <a:pt x="2149" y="86"/>
                    </a:lnTo>
                    <a:lnTo>
                      <a:pt x="2155" y="87"/>
                    </a:lnTo>
                    <a:lnTo>
                      <a:pt x="2162" y="87"/>
                    </a:lnTo>
                    <a:lnTo>
                      <a:pt x="2168" y="88"/>
                    </a:lnTo>
                    <a:lnTo>
                      <a:pt x="2175" y="89"/>
                    </a:lnTo>
                    <a:lnTo>
                      <a:pt x="2182" y="90"/>
                    </a:lnTo>
                    <a:lnTo>
                      <a:pt x="2188" y="90"/>
                    </a:lnTo>
                    <a:lnTo>
                      <a:pt x="2195" y="91"/>
                    </a:lnTo>
                    <a:lnTo>
                      <a:pt x="2202" y="92"/>
                    </a:lnTo>
                    <a:lnTo>
                      <a:pt x="2209" y="93"/>
                    </a:lnTo>
                    <a:lnTo>
                      <a:pt x="2215" y="93"/>
                    </a:lnTo>
                    <a:lnTo>
                      <a:pt x="2222" y="94"/>
                    </a:lnTo>
                    <a:lnTo>
                      <a:pt x="2229" y="94"/>
                    </a:lnTo>
                    <a:lnTo>
                      <a:pt x="2236" y="95"/>
                    </a:lnTo>
                    <a:lnTo>
                      <a:pt x="2242" y="96"/>
                    </a:lnTo>
                    <a:lnTo>
                      <a:pt x="2249" y="96"/>
                    </a:lnTo>
                    <a:lnTo>
                      <a:pt x="2256" y="97"/>
                    </a:lnTo>
                    <a:lnTo>
                      <a:pt x="2262" y="98"/>
                    </a:lnTo>
                    <a:lnTo>
                      <a:pt x="2269" y="98"/>
                    </a:lnTo>
                    <a:lnTo>
                      <a:pt x="2275" y="99"/>
                    </a:lnTo>
                    <a:lnTo>
                      <a:pt x="2282" y="100"/>
                    </a:lnTo>
                    <a:lnTo>
                      <a:pt x="2289" y="100"/>
                    </a:lnTo>
                    <a:lnTo>
                      <a:pt x="2295" y="101"/>
                    </a:lnTo>
                    <a:lnTo>
                      <a:pt x="2302" y="101"/>
                    </a:lnTo>
                    <a:lnTo>
                      <a:pt x="2309" y="102"/>
                    </a:lnTo>
                    <a:lnTo>
                      <a:pt x="2316" y="103"/>
                    </a:lnTo>
                    <a:lnTo>
                      <a:pt x="2322" y="104"/>
                    </a:lnTo>
                    <a:lnTo>
                      <a:pt x="2329" y="104"/>
                    </a:lnTo>
                    <a:lnTo>
                      <a:pt x="2336" y="105"/>
                    </a:lnTo>
                    <a:lnTo>
                      <a:pt x="2343" y="105"/>
                    </a:lnTo>
                    <a:lnTo>
                      <a:pt x="2350" y="106"/>
                    </a:lnTo>
                    <a:lnTo>
                      <a:pt x="2356" y="106"/>
                    </a:lnTo>
                    <a:lnTo>
                      <a:pt x="2363" y="107"/>
                    </a:lnTo>
                    <a:lnTo>
                      <a:pt x="2370" y="108"/>
                    </a:lnTo>
                    <a:lnTo>
                      <a:pt x="2376" y="108"/>
                    </a:lnTo>
                    <a:lnTo>
                      <a:pt x="2383" y="109"/>
                    </a:lnTo>
                    <a:lnTo>
                      <a:pt x="2390" y="109"/>
                    </a:lnTo>
                    <a:lnTo>
                      <a:pt x="2396" y="110"/>
                    </a:lnTo>
                    <a:lnTo>
                      <a:pt x="2403" y="110"/>
                    </a:lnTo>
                    <a:lnTo>
                      <a:pt x="2410" y="111"/>
                    </a:lnTo>
                    <a:lnTo>
                      <a:pt x="2416" y="112"/>
                    </a:lnTo>
                    <a:lnTo>
                      <a:pt x="2423" y="112"/>
                    </a:lnTo>
                    <a:lnTo>
                      <a:pt x="2430" y="113"/>
                    </a:lnTo>
                    <a:lnTo>
                      <a:pt x="2436" y="113"/>
                    </a:lnTo>
                    <a:lnTo>
                      <a:pt x="2443" y="114"/>
                    </a:lnTo>
                    <a:lnTo>
                      <a:pt x="2450" y="115"/>
                    </a:lnTo>
                    <a:lnTo>
                      <a:pt x="2457" y="115"/>
                    </a:lnTo>
                    <a:lnTo>
                      <a:pt x="2464" y="116"/>
                    </a:lnTo>
                    <a:lnTo>
                      <a:pt x="2470" y="116"/>
                    </a:lnTo>
                    <a:lnTo>
                      <a:pt x="2477" y="117"/>
                    </a:lnTo>
                    <a:lnTo>
                      <a:pt x="2484" y="117"/>
                    </a:lnTo>
                    <a:lnTo>
                      <a:pt x="2491" y="118"/>
                    </a:lnTo>
                    <a:lnTo>
                      <a:pt x="2497" y="119"/>
                    </a:lnTo>
                    <a:lnTo>
                      <a:pt x="2504" y="119"/>
                    </a:lnTo>
                    <a:lnTo>
                      <a:pt x="2511" y="120"/>
                    </a:lnTo>
                    <a:lnTo>
                      <a:pt x="2517" y="120"/>
                    </a:lnTo>
                    <a:lnTo>
                      <a:pt x="2524" y="121"/>
                    </a:lnTo>
                    <a:lnTo>
                      <a:pt x="2531" y="121"/>
                    </a:lnTo>
                    <a:lnTo>
                      <a:pt x="2538" y="122"/>
                    </a:lnTo>
                    <a:lnTo>
                      <a:pt x="2544" y="123"/>
                    </a:lnTo>
                    <a:lnTo>
                      <a:pt x="2551" y="123"/>
                    </a:lnTo>
                    <a:lnTo>
                      <a:pt x="2558" y="124"/>
                    </a:lnTo>
                    <a:lnTo>
                      <a:pt x="2564" y="124"/>
                    </a:lnTo>
                    <a:lnTo>
                      <a:pt x="2571" y="125"/>
                    </a:lnTo>
                    <a:lnTo>
                      <a:pt x="2578" y="125"/>
                    </a:lnTo>
                    <a:lnTo>
                      <a:pt x="2584" y="125"/>
                    </a:lnTo>
                    <a:lnTo>
                      <a:pt x="2591" y="126"/>
                    </a:lnTo>
                    <a:lnTo>
                      <a:pt x="2598" y="127"/>
                    </a:lnTo>
                    <a:lnTo>
                      <a:pt x="2605" y="127"/>
                    </a:lnTo>
                    <a:lnTo>
                      <a:pt x="2611" y="128"/>
                    </a:lnTo>
                    <a:lnTo>
                      <a:pt x="2618" y="128"/>
                    </a:lnTo>
                    <a:lnTo>
                      <a:pt x="2625" y="129"/>
                    </a:lnTo>
                    <a:lnTo>
                      <a:pt x="2632" y="129"/>
                    </a:lnTo>
                    <a:lnTo>
                      <a:pt x="2639" y="129"/>
                    </a:lnTo>
                    <a:lnTo>
                      <a:pt x="2645" y="130"/>
                    </a:lnTo>
                    <a:lnTo>
                      <a:pt x="2652" y="131"/>
                    </a:lnTo>
                    <a:lnTo>
                      <a:pt x="2659" y="131"/>
                    </a:lnTo>
                    <a:lnTo>
                      <a:pt x="2666" y="132"/>
                    </a:lnTo>
                    <a:lnTo>
                      <a:pt x="2672" y="132"/>
                    </a:lnTo>
                    <a:lnTo>
                      <a:pt x="2679" y="133"/>
                    </a:lnTo>
                    <a:lnTo>
                      <a:pt x="2686" y="133"/>
                    </a:lnTo>
                    <a:lnTo>
                      <a:pt x="2693" y="133"/>
                    </a:lnTo>
                    <a:lnTo>
                      <a:pt x="2700" y="134"/>
                    </a:lnTo>
                    <a:lnTo>
                      <a:pt x="2706" y="135"/>
                    </a:lnTo>
                    <a:lnTo>
                      <a:pt x="2713" y="135"/>
                    </a:lnTo>
                    <a:lnTo>
                      <a:pt x="2720" y="136"/>
                    </a:lnTo>
                    <a:lnTo>
                      <a:pt x="2727" y="136"/>
                    </a:lnTo>
                    <a:lnTo>
                      <a:pt x="2733" y="136"/>
                    </a:lnTo>
                    <a:lnTo>
                      <a:pt x="2740" y="137"/>
                    </a:lnTo>
                    <a:lnTo>
                      <a:pt x="2747" y="137"/>
                    </a:lnTo>
                    <a:lnTo>
                      <a:pt x="2754" y="138"/>
                    </a:lnTo>
                    <a:lnTo>
                      <a:pt x="2761" y="139"/>
                    </a:lnTo>
                    <a:lnTo>
                      <a:pt x="2767" y="139"/>
                    </a:lnTo>
                    <a:lnTo>
                      <a:pt x="2774" y="139"/>
                    </a:lnTo>
                    <a:lnTo>
                      <a:pt x="2781" y="140"/>
                    </a:lnTo>
                    <a:lnTo>
                      <a:pt x="2788" y="140"/>
                    </a:lnTo>
                    <a:lnTo>
                      <a:pt x="2794" y="141"/>
                    </a:lnTo>
                    <a:lnTo>
                      <a:pt x="2801" y="141"/>
                    </a:lnTo>
                    <a:lnTo>
                      <a:pt x="2808" y="142"/>
                    </a:lnTo>
                    <a:lnTo>
                      <a:pt x="2815" y="142"/>
                    </a:lnTo>
                    <a:lnTo>
                      <a:pt x="2821" y="143"/>
                    </a:lnTo>
                    <a:lnTo>
                      <a:pt x="2828" y="143"/>
                    </a:lnTo>
                    <a:lnTo>
                      <a:pt x="2835" y="143"/>
                    </a:lnTo>
                  </a:path>
                </a:pathLst>
              </a:custGeom>
              <a:noFill/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5" name="Line 111"/>
              <p:cNvSpPr/>
              <p:nvPr/>
            </p:nvSpPr>
            <p:spPr>
              <a:xfrm flipV="1">
                <a:off x="1128600" y="3525120"/>
                <a:ext cx="50760" cy="2700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3320" bIns="133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6" name="Line 112"/>
              <p:cNvSpPr/>
              <p:nvPr/>
            </p:nvSpPr>
            <p:spPr>
              <a:xfrm flipV="1">
                <a:off x="1241280" y="3422160"/>
                <a:ext cx="57240" cy="42840"/>
              </a:xfrm>
              <a:prstGeom prst="line">
                <a:avLst/>
              </a:prstGeom>
              <a:ln w="1584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1240" bIns="212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7" name="Line 113"/>
              <p:cNvSpPr/>
              <p:nvPr/>
            </p:nvSpPr>
            <p:spPr>
              <a:xfrm flipV="1">
                <a:off x="1366560" y="3314160"/>
                <a:ext cx="43200" cy="5724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8440" bIns="284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8" name="Line 114"/>
              <p:cNvSpPr/>
              <p:nvPr/>
            </p:nvSpPr>
            <p:spPr>
              <a:xfrm flipV="1">
                <a:off x="1454040" y="3199680"/>
                <a:ext cx="36360" cy="4788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3760" bIns="237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89" name="Line 115"/>
              <p:cNvSpPr/>
              <p:nvPr/>
            </p:nvSpPr>
            <p:spPr>
              <a:xfrm flipV="1">
                <a:off x="1550880" y="3077640"/>
                <a:ext cx="42840" cy="5220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5920" bIns="259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0" name="Line 116"/>
              <p:cNvSpPr/>
              <p:nvPr/>
            </p:nvSpPr>
            <p:spPr>
              <a:xfrm flipV="1">
                <a:off x="1647720" y="2957040"/>
                <a:ext cx="34920" cy="475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3760" bIns="237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1" name="Line 117"/>
              <p:cNvSpPr/>
              <p:nvPr/>
            </p:nvSpPr>
            <p:spPr>
              <a:xfrm flipV="1">
                <a:off x="1739880" y="2845800"/>
                <a:ext cx="50760" cy="493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4480" bIns="244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2" name="Line 118"/>
              <p:cNvSpPr/>
              <p:nvPr/>
            </p:nvSpPr>
            <p:spPr>
              <a:xfrm flipV="1">
                <a:off x="1861920" y="2752200"/>
                <a:ext cx="52560" cy="3636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8000" bIns="180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3" name="Line 119"/>
              <p:cNvSpPr/>
              <p:nvPr/>
            </p:nvSpPr>
            <p:spPr>
              <a:xfrm flipV="1">
                <a:off x="1993680" y="2679120"/>
                <a:ext cx="65160" cy="2556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2600" bIns="126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4" name="Line 120"/>
              <p:cNvSpPr/>
              <p:nvPr/>
            </p:nvSpPr>
            <p:spPr>
              <a:xfrm>
                <a:off x="2147760" y="2666520"/>
                <a:ext cx="63360" cy="936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4680" bIns="4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5" name="Line 121"/>
              <p:cNvSpPr/>
              <p:nvPr/>
            </p:nvSpPr>
            <p:spPr>
              <a:xfrm>
                <a:off x="2288880" y="2707560"/>
                <a:ext cx="55800" cy="3348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6560" bIns="165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6" name="Line 122"/>
              <p:cNvSpPr/>
              <p:nvPr/>
            </p:nvSpPr>
            <p:spPr>
              <a:xfrm>
                <a:off x="2409840" y="2787120"/>
                <a:ext cx="46080" cy="3960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9800" bIns="198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7" name="Line 123"/>
              <p:cNvSpPr/>
              <p:nvPr/>
            </p:nvSpPr>
            <p:spPr>
              <a:xfrm>
                <a:off x="2519280" y="2883960"/>
                <a:ext cx="47520" cy="4608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3040" bIns="230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8" name="Line 124"/>
              <p:cNvSpPr/>
              <p:nvPr/>
            </p:nvSpPr>
            <p:spPr>
              <a:xfrm>
                <a:off x="2631960" y="2996640"/>
                <a:ext cx="44280" cy="4608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3040" bIns="230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199" name="Line 125"/>
              <p:cNvSpPr/>
              <p:nvPr/>
            </p:nvSpPr>
            <p:spPr>
              <a:xfrm>
                <a:off x="2741400" y="3109320"/>
                <a:ext cx="44640" cy="4428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1960" bIns="21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0" name="Line 126"/>
              <p:cNvSpPr/>
              <p:nvPr/>
            </p:nvSpPr>
            <p:spPr>
              <a:xfrm>
                <a:off x="2846160" y="3214080"/>
                <a:ext cx="44640" cy="4464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1960" bIns="21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1" name="Line 127"/>
              <p:cNvSpPr/>
              <p:nvPr/>
            </p:nvSpPr>
            <p:spPr>
              <a:xfrm>
                <a:off x="2952720" y="3318840"/>
                <a:ext cx="48960" cy="4608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3040" bIns="230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2" name="Line 128"/>
              <p:cNvSpPr/>
              <p:nvPr/>
            </p:nvSpPr>
            <p:spPr>
              <a:xfrm>
                <a:off x="3065400" y="3422160"/>
                <a:ext cx="50760" cy="4284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1240" bIns="212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3" name="Line 129"/>
              <p:cNvSpPr/>
              <p:nvPr/>
            </p:nvSpPr>
            <p:spPr>
              <a:xfrm>
                <a:off x="3189240" y="3523680"/>
                <a:ext cx="50760" cy="3960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9800" bIns="198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4" name="Line 130"/>
              <p:cNvSpPr/>
              <p:nvPr/>
            </p:nvSpPr>
            <p:spPr>
              <a:xfrm>
                <a:off x="3309840" y="3612600"/>
                <a:ext cx="52200" cy="349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7280" bIns="172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5" name="Line 131"/>
              <p:cNvSpPr/>
              <p:nvPr/>
            </p:nvSpPr>
            <p:spPr>
              <a:xfrm>
                <a:off x="3438360" y="3695040"/>
                <a:ext cx="58680" cy="3168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5840" bIns="158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6" name="Line 132"/>
              <p:cNvSpPr/>
              <p:nvPr/>
            </p:nvSpPr>
            <p:spPr>
              <a:xfrm>
                <a:off x="3573360" y="3766680"/>
                <a:ext cx="60480" cy="2844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4040" bIns="1404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7" name="Line 133"/>
              <p:cNvSpPr/>
              <p:nvPr/>
            </p:nvSpPr>
            <p:spPr>
              <a:xfrm>
                <a:off x="3714480" y="3831480"/>
                <a:ext cx="61920" cy="241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1880" bIns="118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8" name="Line 134"/>
              <p:cNvSpPr/>
              <p:nvPr/>
            </p:nvSpPr>
            <p:spPr>
              <a:xfrm>
                <a:off x="3860640" y="3887280"/>
                <a:ext cx="61920" cy="223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11160" bIns="111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09" name="Line 135"/>
              <p:cNvSpPr/>
              <p:nvPr/>
            </p:nvSpPr>
            <p:spPr>
              <a:xfrm>
                <a:off x="4008240" y="3936240"/>
                <a:ext cx="63720" cy="1908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9360" bIns="93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0" name="Line 136"/>
              <p:cNvSpPr/>
              <p:nvPr/>
            </p:nvSpPr>
            <p:spPr>
              <a:xfrm>
                <a:off x="4157640" y="3979440"/>
                <a:ext cx="65160" cy="1584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7920" bIns="79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1" name="Line 137"/>
              <p:cNvSpPr/>
              <p:nvPr/>
            </p:nvSpPr>
            <p:spPr>
              <a:xfrm>
                <a:off x="4309920" y="4015800"/>
                <a:ext cx="65160" cy="1440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7200" bIns="72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2" name="Line 138"/>
              <p:cNvSpPr/>
              <p:nvPr/>
            </p:nvSpPr>
            <p:spPr>
              <a:xfrm>
                <a:off x="4462200" y="4047480"/>
                <a:ext cx="65160" cy="1260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6120" bIns="612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3" name="Line 139"/>
              <p:cNvSpPr/>
              <p:nvPr/>
            </p:nvSpPr>
            <p:spPr>
              <a:xfrm>
                <a:off x="4614840" y="4076280"/>
                <a:ext cx="66600" cy="1080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5400" bIns="540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4" name="Line 140"/>
              <p:cNvSpPr/>
              <p:nvPr/>
            </p:nvSpPr>
            <p:spPr>
              <a:xfrm>
                <a:off x="4768560" y="4101480"/>
                <a:ext cx="65160" cy="97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4680" bIns="46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5" name="Line 141"/>
              <p:cNvSpPr/>
              <p:nvPr/>
            </p:nvSpPr>
            <p:spPr>
              <a:xfrm>
                <a:off x="4922640" y="4123800"/>
                <a:ext cx="63720" cy="79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960" bIns="3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6" name="Line 142"/>
              <p:cNvSpPr/>
              <p:nvPr/>
            </p:nvSpPr>
            <p:spPr>
              <a:xfrm>
                <a:off x="5075280" y="4144320"/>
                <a:ext cx="66600" cy="79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960" bIns="3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7" name="Line 143"/>
              <p:cNvSpPr/>
              <p:nvPr/>
            </p:nvSpPr>
            <p:spPr>
              <a:xfrm>
                <a:off x="5229000" y="4161960"/>
                <a:ext cx="65160" cy="79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960" bIns="3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8" name="Line 144"/>
              <p:cNvSpPr/>
              <p:nvPr/>
            </p:nvSpPr>
            <p:spPr>
              <a:xfrm>
                <a:off x="5383080" y="4179240"/>
                <a:ext cx="65160" cy="79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3960" bIns="396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19" name="Line 145"/>
              <p:cNvSpPr/>
              <p:nvPr/>
            </p:nvSpPr>
            <p:spPr>
              <a:xfrm>
                <a:off x="5537160" y="4196880"/>
                <a:ext cx="65160" cy="612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2880" bIns="288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20" name="Rectangle 147"/>
              <p:cNvSpPr/>
              <p:nvPr/>
            </p:nvSpPr>
            <p:spPr>
              <a:xfrm>
                <a:off x="2240280" y="4658760"/>
                <a:ext cx="2310120" cy="36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Wavelength (nm)</a:t>
                </a:r>
                <a:endParaRPr b="0" lang="es-CO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1" name="Line 148"/>
              <p:cNvSpPr/>
              <p:nvPr/>
            </p:nvSpPr>
            <p:spPr>
              <a:xfrm>
                <a:off x="1233360" y="1285200"/>
                <a:ext cx="40968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22" name="Rectangle 149"/>
              <p:cNvSpPr/>
              <p:nvPr/>
            </p:nvSpPr>
            <p:spPr>
              <a:xfrm>
                <a:off x="1740240" y="1237680"/>
                <a:ext cx="37800" cy="198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300" strike="noStrike" u="none">
                    <a:solidFill>
                      <a:srgbClr val="000000"/>
                    </a:solidFill>
                    <a:effectLst/>
                    <a:uFillTx/>
                    <a:latin typeface="Calibri Light"/>
                    <a:ea typeface="DejaVu Sans"/>
                  </a:rPr>
                  <a:t> </a:t>
                </a:r>
                <a:endParaRPr b="0" lang="es-CO" sz="13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3" name="Rectangle 150"/>
              <p:cNvSpPr/>
              <p:nvPr/>
            </p:nvSpPr>
            <p:spPr>
              <a:xfrm>
                <a:off x="1738080" y="1175760"/>
                <a:ext cx="312120" cy="31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n</a:t>
                </a:r>
                <a:r>
                  <a:rPr b="0" lang="en-US" sz="1800" strike="noStrike" u="none" baseline="-25000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am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4" name="Line 151"/>
              <p:cNvSpPr/>
              <p:nvPr/>
            </p:nvSpPr>
            <p:spPr>
              <a:xfrm>
                <a:off x="1257120" y="1590120"/>
                <a:ext cx="6516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25" name="Line 152"/>
              <p:cNvSpPr/>
              <p:nvPr/>
            </p:nvSpPr>
            <p:spPr>
              <a:xfrm>
                <a:off x="1411200" y="1590120"/>
                <a:ext cx="6660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26" name="Line 153"/>
              <p:cNvSpPr/>
              <p:nvPr/>
            </p:nvSpPr>
            <p:spPr>
              <a:xfrm>
                <a:off x="1565280" y="1590120"/>
                <a:ext cx="66600" cy="360"/>
              </a:xfrm>
              <a:prstGeom prst="line">
                <a:avLst/>
              </a:prstGeom>
              <a:ln w="38160">
                <a:solidFill>
                  <a:srgbClr val="e31a1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27" name="Rectangle 154"/>
              <p:cNvSpPr/>
              <p:nvPr/>
            </p:nvSpPr>
            <p:spPr>
              <a:xfrm>
                <a:off x="1740240" y="1461600"/>
                <a:ext cx="37800" cy="198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300" strike="noStrike" u="none">
                    <a:solidFill>
                      <a:srgbClr val="000000"/>
                    </a:solidFill>
                    <a:effectLst/>
                    <a:uFillTx/>
                    <a:latin typeface="Calibri Light"/>
                    <a:ea typeface="DejaVu Sans"/>
                  </a:rPr>
                  <a:t> </a:t>
                </a:r>
                <a:endParaRPr b="0" lang="es-CO" sz="13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8" name="Rectangle 155"/>
              <p:cNvSpPr/>
              <p:nvPr/>
            </p:nvSpPr>
            <p:spPr>
              <a:xfrm>
                <a:off x="1746000" y="1461600"/>
                <a:ext cx="299520" cy="31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k</a:t>
                </a:r>
                <a:r>
                  <a:rPr b="0" lang="en-US" sz="1800" strike="noStrike" u="none" baseline="-25000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am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9" name="Line 156"/>
              <p:cNvSpPr/>
              <p:nvPr/>
            </p:nvSpPr>
            <p:spPr>
              <a:xfrm>
                <a:off x="1255680" y="1818720"/>
                <a:ext cx="409320" cy="36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30" name="Rectangle 157"/>
              <p:cNvSpPr/>
              <p:nvPr/>
            </p:nvSpPr>
            <p:spPr>
              <a:xfrm>
                <a:off x="1740240" y="1685520"/>
                <a:ext cx="37800" cy="198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300" strike="noStrike" u="none">
                    <a:solidFill>
                      <a:srgbClr val="000000"/>
                    </a:solidFill>
                    <a:effectLst/>
                    <a:uFillTx/>
                    <a:latin typeface="Calibri Light"/>
                    <a:ea typeface="DejaVu Sans"/>
                  </a:rPr>
                  <a:t> </a:t>
                </a:r>
                <a:endParaRPr b="0" lang="es-CO" sz="13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1" name="Rectangle 158"/>
              <p:cNvSpPr/>
              <p:nvPr/>
            </p:nvSpPr>
            <p:spPr>
              <a:xfrm>
                <a:off x="1746000" y="1685520"/>
                <a:ext cx="304560" cy="31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n</a:t>
                </a:r>
                <a:r>
                  <a:rPr b="0" lang="en-US" sz="1800" strike="noStrike" u="none" baseline="-25000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cry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2" name="Line 159"/>
              <p:cNvSpPr/>
              <p:nvPr/>
            </p:nvSpPr>
            <p:spPr>
              <a:xfrm>
                <a:off x="1257120" y="2101320"/>
                <a:ext cx="65160" cy="36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33" name="Line 160"/>
              <p:cNvSpPr/>
              <p:nvPr/>
            </p:nvSpPr>
            <p:spPr>
              <a:xfrm>
                <a:off x="1411200" y="2101320"/>
                <a:ext cx="66600" cy="36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34" name="Line 161"/>
              <p:cNvSpPr/>
              <p:nvPr/>
            </p:nvSpPr>
            <p:spPr>
              <a:xfrm>
                <a:off x="1565280" y="2101320"/>
                <a:ext cx="66600" cy="360"/>
              </a:xfrm>
              <a:prstGeom prst="line">
                <a:avLst/>
              </a:prstGeom>
              <a:ln w="38160">
                <a:solidFill>
                  <a:srgbClr val="1f78b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lIns="90000" rIns="90000" tIns="0" bIns="0" anchor="t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sp>
            <p:nvSpPr>
              <p:cNvPr id="235" name="Rectangle 162"/>
              <p:cNvSpPr/>
              <p:nvPr/>
            </p:nvSpPr>
            <p:spPr>
              <a:xfrm>
                <a:off x="1740240" y="1910880"/>
                <a:ext cx="37800" cy="198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300" strike="noStrike" u="none">
                    <a:solidFill>
                      <a:srgbClr val="000000"/>
                    </a:solidFill>
                    <a:effectLst/>
                    <a:uFillTx/>
                    <a:latin typeface="Calibri Light"/>
                    <a:ea typeface="DejaVu Sans"/>
                  </a:rPr>
                  <a:t> </a:t>
                </a:r>
                <a:endParaRPr b="0" lang="es-CO" sz="13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6" name="Rectangle 163"/>
              <p:cNvSpPr/>
              <p:nvPr/>
            </p:nvSpPr>
            <p:spPr>
              <a:xfrm>
                <a:off x="1746000" y="1939320"/>
                <a:ext cx="291960" cy="311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wrap="none" lIns="0" rIns="0" tIns="0" bIns="0" anchor="t">
                <a:sp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k</a:t>
                </a:r>
                <a:r>
                  <a:rPr b="0" lang="en-US" sz="1800" strike="noStrike" u="none" baseline="-25000">
                    <a:solidFill>
                      <a:srgbClr val="000000"/>
                    </a:solidFill>
                    <a:effectLst/>
                    <a:uFillTx/>
                    <a:latin typeface="Arial"/>
                    <a:ea typeface="DejaVu Sans"/>
                  </a:rPr>
                  <a:t>cry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7" name="Rectangle 190"/>
              <p:cNvSpPr/>
              <p:nvPr/>
            </p:nvSpPr>
            <p:spPr>
              <a:xfrm>
                <a:off x="5212800" y="1126800"/>
                <a:ext cx="167400" cy="3211200"/>
              </a:xfrm>
              <a:prstGeom prst="rect">
                <a:avLst/>
              </a:prstGeom>
              <a:solidFill>
                <a:srgbClr val="4472c4">
                  <a:alpha val="19000"/>
                </a:srgbClr>
              </a:solidFill>
              <a:ln w="1908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Aptos"/>
                  <a:ea typeface="DejaVu Sans"/>
                </a:endParaRPr>
              </a:p>
            </p:txBody>
          </p:sp>
          <p:cxnSp>
            <p:nvCxnSpPr>
              <p:cNvPr id="238" name="Straight Arrow Connector 191"/>
              <p:cNvCxnSpPr/>
              <p:nvPr/>
            </p:nvCxnSpPr>
            <p:spPr>
              <a:xfrm>
                <a:off x="5308560" y="1704240"/>
                <a:ext cx="720" cy="921600"/>
              </a:xfrm>
              <a:prstGeom prst="straightConnector1">
                <a:avLst/>
              </a:prstGeom>
              <a:ln w="38160">
                <a:solidFill>
                  <a:srgbClr val="0e2841">
                    <a:lumMod val="50000"/>
                    <a:lumOff val="50000"/>
                  </a:srgbClr>
                </a:solidFill>
                <a:miter/>
                <a:headEnd len="med" type="triangle" w="med"/>
                <a:tailEnd len="med" type="triangle" w="med"/>
              </a:ln>
            </p:spPr>
          </p:cxnSp>
          <p:sp>
            <p:nvSpPr>
              <p:cNvPr id="239" name="TextBox 192"/>
              <p:cNvSpPr/>
              <p:nvPr/>
            </p:nvSpPr>
            <p:spPr>
              <a:xfrm>
                <a:off x="4227480" y="2007720"/>
                <a:ext cx="923400" cy="276120"/>
              </a:xfrm>
              <a:prstGeom prst="rect">
                <a:avLst/>
              </a:prstGeom>
              <a:blipFill rotWithShape="0">
                <a:blip r:embed="rId2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240" name="Picture 193" descr="A diagram of a molecule&#10;&#10;AI-generated content may be incorrect."/>
          <p:cNvPicPr/>
          <p:nvPr/>
        </p:nvPicPr>
        <p:blipFill>
          <a:blip r:embed="rId3"/>
          <a:stretch/>
        </p:blipFill>
        <p:spPr>
          <a:xfrm>
            <a:off x="5943600" y="1109160"/>
            <a:ext cx="5707800" cy="514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1" name="TextBox 201"/>
          <p:cNvSpPr/>
          <p:nvPr/>
        </p:nvSpPr>
        <p:spPr>
          <a:xfrm>
            <a:off x="558360" y="5151240"/>
            <a:ext cx="5707800" cy="12956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solidFill>
              <a:srgbClr val="0f9ed5">
                <a:lumMod val="60000"/>
                <a:lumOff val="40000"/>
              </a:srgbClr>
            </a:solidFill>
          </a:ln>
          <a:effectLst>
            <a:glow rad="50760">
              <a:srgbClr val="00a5e4">
                <a:alpha val="2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  <a:ea typeface="DejaVu Sans"/>
              </a:rPr>
              <a:t> 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243" name="TextBox 17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Simulation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Mode Simulation (Lumerical MODE)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TextBox 1"/>
          <p:cNvSpPr/>
          <p:nvPr/>
        </p:nvSpPr>
        <p:spPr>
          <a:xfrm>
            <a:off x="11801520" y="6447600"/>
            <a:ext cx="32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7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246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247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8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grpSp>
        <p:nvGrpSpPr>
          <p:cNvPr id="249" name="Group 27"/>
          <p:cNvGrpSpPr/>
          <p:nvPr/>
        </p:nvGrpSpPr>
        <p:grpSpPr>
          <a:xfrm>
            <a:off x="423720" y="1022040"/>
            <a:ext cx="7314480" cy="4370760"/>
            <a:chOff x="423720" y="1022040"/>
            <a:chExt cx="7314480" cy="4370760"/>
          </a:xfrm>
        </p:grpSpPr>
        <p:pic>
          <p:nvPicPr>
            <p:cNvPr id="250" name="Picture 3" descr="A screenshot of a computer screen&#10;&#10;AI-generated content may be incorrect."/>
            <p:cNvPicPr/>
            <p:nvPr/>
          </p:nvPicPr>
          <p:blipFill>
            <a:blip r:embed="rId2"/>
            <a:stretch/>
          </p:blipFill>
          <p:spPr>
            <a:xfrm>
              <a:off x="423720" y="1022040"/>
              <a:ext cx="7314480" cy="3183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51" name="TextBox 15"/>
            <p:cNvSpPr/>
            <p:nvPr/>
          </p:nvSpPr>
          <p:spPr>
            <a:xfrm>
              <a:off x="893160" y="4205880"/>
              <a:ext cx="6280920" cy="118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343080" indent="-343080" defTabSz="914400">
                <a:lnSpc>
                  <a:spcPct val="100000"/>
                </a:lnSpc>
                <a:buClr>
                  <a:srgbClr val="000000"/>
                </a:buClr>
                <a:buFont typeface="OpenSymbol"/>
                <a:buAutoNum type="alphaLcParenR"/>
              </a:pPr>
              <a:r>
                <a: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rPr>
                <a:t>300nm am-GSST, (b) 50nm cry-GSST, (c) 100nm cry-GSST, 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rPr>
                <a:t>(d) 150nm cry-GSST, (e) 200nm cry-GSST, (f) 300nm cry-GSST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52" name="Group 29"/>
          <p:cNvGrpSpPr/>
          <p:nvPr/>
        </p:nvGrpSpPr>
        <p:grpSpPr>
          <a:xfrm>
            <a:off x="720000" y="4205160"/>
            <a:ext cx="11091960" cy="3651480"/>
            <a:chOff x="720000" y="4205160"/>
            <a:chExt cx="11091960" cy="3651480"/>
          </a:xfrm>
        </p:grpSpPr>
        <p:grpSp>
          <p:nvGrpSpPr>
            <p:cNvPr id="253" name="Group 28"/>
            <p:cNvGrpSpPr/>
            <p:nvPr/>
          </p:nvGrpSpPr>
          <p:grpSpPr>
            <a:xfrm>
              <a:off x="8035200" y="4205160"/>
              <a:ext cx="3776760" cy="2871360"/>
              <a:chOff x="8035200" y="4205160"/>
              <a:chExt cx="3776760" cy="2871360"/>
            </a:xfrm>
          </p:grpSpPr>
          <p:pic>
            <p:nvPicPr>
              <p:cNvPr id="254" name="Picture 14" descr="A diagram of a normal and anomalous normal&#10;&#10;AI-generated content may be incorrect."/>
              <p:cNvPicPr/>
              <p:nvPr/>
            </p:nvPicPr>
            <p:blipFill>
              <a:blip r:embed="rId3"/>
              <a:stretch/>
            </p:blipFill>
            <p:spPr>
              <a:xfrm>
                <a:off x="8035200" y="4205160"/>
                <a:ext cx="3776760" cy="287136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255" name="TextBox 16"/>
              <p:cNvSpPr/>
              <p:nvPr/>
            </p:nvSpPr>
            <p:spPr>
              <a:xfrm>
                <a:off x="10328400" y="5237280"/>
                <a:ext cx="823320" cy="303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400" strike="noStrike" u="none">
                    <a:solidFill>
                      <a:schemeClr val="dk1"/>
                    </a:solidFill>
                    <a:effectLst/>
                    <a:uFillTx/>
                    <a:latin typeface="Cambria Math"/>
                    <a:ea typeface="Cambria Math"/>
                  </a:rPr>
                  <a:t>1660nm</a:t>
                </a:r>
                <a:endParaRPr b="0" lang="es-CO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6" name="TextBox 21"/>
              <p:cNvSpPr/>
              <p:nvPr/>
            </p:nvSpPr>
            <p:spPr>
              <a:xfrm>
                <a:off x="8804520" y="5751720"/>
                <a:ext cx="823320" cy="303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400" strike="noStrike" u="none">
                    <a:solidFill>
                      <a:schemeClr val="dk1"/>
                    </a:solidFill>
                    <a:effectLst/>
                    <a:uFillTx/>
                    <a:latin typeface="Cambria Math"/>
                    <a:ea typeface="Cambria Math"/>
                  </a:rPr>
                  <a:t>1540nm</a:t>
                </a:r>
                <a:endParaRPr b="0" lang="es-CO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57" name="Straight Arrow Connector 22"/>
              <p:cNvCxnSpPr/>
              <p:nvPr/>
            </p:nvCxnSpPr>
            <p:spPr>
              <a:xfrm flipH="1">
                <a:off x="9337680" y="5628600"/>
                <a:ext cx="422640" cy="167400"/>
              </a:xfrm>
              <a:prstGeom prst="straightConnector1">
                <a:avLst/>
              </a:prstGeom>
              <a:ln w="19080">
                <a:solidFill>
                  <a:srgbClr val="ff0000"/>
                </a:solidFill>
                <a:miter/>
                <a:tailEnd len="med" type="triangle" w="med"/>
              </a:ln>
            </p:spPr>
          </p:cxnSp>
        </p:grpSp>
        <p:sp>
          <p:nvSpPr>
            <p:cNvPr id="258" name="TextBox 26"/>
            <p:cNvSpPr/>
            <p:nvPr/>
          </p:nvSpPr>
          <p:spPr>
            <a:xfrm>
              <a:off x="720000" y="5298120"/>
              <a:ext cx="7081920" cy="2558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solidFill>
                <a:srgbClr val="0f9ed5">
                  <a:lumMod val="60000"/>
                  <a:lumOff val="40000"/>
                </a:srgbClr>
              </a:solidFill>
            </a:ln>
            <a:effectLst>
              <a:glow rad="50760">
                <a:srgbClr val="00a5e4">
                  <a:alpha val="20000"/>
                </a:srgbClr>
              </a:glo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285840" indent="-285840" defTabSz="914400">
                <a:lnSpc>
                  <a:spcPct val="15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rPr>
                <a:t>ZDW: Minimal Dispersion</a:t>
              </a: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Wingdings"/>
                  <a:ea typeface="DejaVu Sans"/>
                </a:rPr>
                <a:t></a:t>
              </a: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rPr>
                <a:t> 1660nm 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285840" indent="-285840" defTabSz="914400">
                <a:lnSpc>
                  <a:spcPct val="15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rPr>
                <a:t>Tailoring Material &amp; Waveguide Geometry: ZDW </a:t>
              </a: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Wingdings"/>
                  <a:ea typeface="DejaVu Sans"/>
                </a:rPr>
                <a:t></a:t>
              </a: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rPr>
                <a:t> 1550nm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285840" indent="-285840" defTabSz="914400">
                <a:lnSpc>
                  <a:spcPct val="15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rPr>
                <a:t>1540nm </a:t>
              </a: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Wingdings"/>
                  <a:ea typeface="DejaVu Sans"/>
                </a:rPr>
                <a:t></a:t>
              </a: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rPr>
                <a:t> Most negative anomalous dispersion (1500nm-1600nm)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285840" indent="-285840" defTabSz="914400">
                <a:lnSpc>
                  <a:spcPct val="15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en-GB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DejaVu Sans"/>
                </a:rPr>
                <a:t>Can Support </a:t>
              </a:r>
              <a:r>
                <a:rPr b="1" lang="en-GB" sz="1800" strike="noStrike" u="none">
                  <a:solidFill>
                    <a:srgbClr val="ff0000"/>
                  </a:solidFill>
                  <a:effectLst/>
                  <a:uFillTx/>
                  <a:latin typeface="Aptos"/>
                  <a:ea typeface="DejaVu Sans"/>
                </a:rPr>
                <a:t>most stable, tightly confined Solitons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59" name="TextBox 30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0" name="Picture 6" descr="A graph of a graph showing the same size of a certain number&#10;&#10;AI-generated content may be incorrect."/>
          <p:cNvPicPr/>
          <p:nvPr/>
        </p:nvPicPr>
        <p:blipFill>
          <a:blip r:embed="rId4"/>
          <a:stretch/>
        </p:blipFill>
        <p:spPr>
          <a:xfrm>
            <a:off x="7895520" y="923400"/>
            <a:ext cx="4137840" cy="287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262" name="TextBox 17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Simulation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Device &amp; Photonic Circuit Simulation (Lumerical FDTD &amp; Interconnect)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TextBox 1"/>
          <p:cNvSpPr/>
          <p:nvPr/>
        </p:nvSpPr>
        <p:spPr>
          <a:xfrm>
            <a:off x="11801520" y="6447600"/>
            <a:ext cx="32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8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265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266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7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268" name="TextBox 30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69" name="Group 44"/>
          <p:cNvGrpSpPr/>
          <p:nvPr/>
        </p:nvGrpSpPr>
        <p:grpSpPr>
          <a:xfrm>
            <a:off x="4362480" y="1002960"/>
            <a:ext cx="7711200" cy="5452920"/>
            <a:chOff x="4362480" y="1002960"/>
            <a:chExt cx="7711200" cy="5452920"/>
          </a:xfrm>
        </p:grpSpPr>
        <p:grpSp>
          <p:nvGrpSpPr>
            <p:cNvPr id="270" name="Group 42"/>
            <p:cNvGrpSpPr/>
            <p:nvPr/>
          </p:nvGrpSpPr>
          <p:grpSpPr>
            <a:xfrm>
              <a:off x="4362480" y="1710000"/>
              <a:ext cx="3656880" cy="4647240"/>
              <a:chOff x="4362480" y="1710000"/>
              <a:chExt cx="3656880" cy="4647240"/>
            </a:xfrm>
          </p:grpSpPr>
          <p:grpSp>
            <p:nvGrpSpPr>
              <p:cNvPr id="271" name="Group 40"/>
              <p:cNvGrpSpPr/>
              <p:nvPr/>
            </p:nvGrpSpPr>
            <p:grpSpPr>
              <a:xfrm>
                <a:off x="4362480" y="1710000"/>
                <a:ext cx="3656880" cy="3237120"/>
                <a:chOff x="4362480" y="1710000"/>
                <a:chExt cx="3656880" cy="3237120"/>
              </a:xfrm>
            </p:grpSpPr>
            <p:pic>
              <p:nvPicPr>
                <p:cNvPr id="272" name="Picture 3" descr="A graph of a graph showing the different types of light&#10;&#10;AI-generated content may be incorrect.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4362480" y="2079360"/>
                  <a:ext cx="3656880" cy="28677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273" name="TextBox 48"/>
                <p:cNvSpPr/>
                <p:nvPr/>
              </p:nvSpPr>
              <p:spPr>
                <a:xfrm>
                  <a:off x="4752000" y="1710000"/>
                  <a:ext cx="3216960" cy="337680"/>
                </a:xfrm>
                <a:prstGeom prst="rect">
                  <a:avLst/>
                </a:prstGeom>
                <a:blipFill rotWithShape="0">
                  <a:blip r:embed="rId3"/>
                  <a:srcRect/>
                  <a:stretch/>
                </a:blip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0" lang="en-US" sz="1800" strike="noStrike" u="none">
                      <a:solidFill>
                        <a:srgbClr val="ffffff">
                          <a:alpha val="1000"/>
                        </a:srgbClr>
                      </a:solidFill>
                      <a:effectLst/>
                      <a:uFillTx/>
                      <a:latin typeface="Aptos"/>
                      <a:ea typeface="DejaVu Sans"/>
                    </a:rPr>
                    <a:t> </a:t>
                  </a:r>
                  <a:endParaRPr b="0" lang="es-CO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sp>
            <p:nvSpPr>
              <p:cNvPr id="274" name="TextBox 9"/>
              <p:cNvSpPr/>
              <p:nvPr/>
            </p:nvSpPr>
            <p:spPr>
              <a:xfrm>
                <a:off x="4913280" y="5306400"/>
                <a:ext cx="2894760" cy="1050840"/>
              </a:xfrm>
              <a:prstGeom prst="rect">
                <a:avLst/>
              </a:prstGeom>
              <a:blipFill rotWithShape="0">
                <a:blip r:embed="rId4"/>
                <a:srcRect/>
                <a:stretch/>
              </a:blipFill>
              <a:ln w="0">
                <a:solidFill>
                  <a:srgbClr val="0f9ed5">
                    <a:lumMod val="60000"/>
                    <a:lumOff val="40000"/>
                  </a:srgbClr>
                </a:solidFill>
              </a:ln>
              <a:effectLst>
                <a:glow rad="50760">
                  <a:srgbClr val="00a5e4">
                    <a:alpha val="20000"/>
                  </a:srgbClr>
                </a:glo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75" name="Group 43"/>
            <p:cNvGrpSpPr/>
            <p:nvPr/>
          </p:nvGrpSpPr>
          <p:grpSpPr>
            <a:xfrm>
              <a:off x="8167680" y="1707840"/>
              <a:ext cx="3906000" cy="4748040"/>
              <a:chOff x="8167680" y="1707840"/>
              <a:chExt cx="3906000" cy="4748040"/>
            </a:xfrm>
          </p:grpSpPr>
          <p:grpSp>
            <p:nvGrpSpPr>
              <p:cNvPr id="276" name="Group 41"/>
              <p:cNvGrpSpPr/>
              <p:nvPr/>
            </p:nvGrpSpPr>
            <p:grpSpPr>
              <a:xfrm>
                <a:off x="8167680" y="1707840"/>
                <a:ext cx="3632760" cy="3293280"/>
                <a:chOff x="8167680" y="1707840"/>
                <a:chExt cx="3632760" cy="3293280"/>
              </a:xfrm>
            </p:grpSpPr>
            <p:pic>
              <p:nvPicPr>
                <p:cNvPr id="277" name="Picture 2" descr="A graph of a spectrum&#10;&#10;AI-generated content may be incorrect.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8167680" y="2084040"/>
                  <a:ext cx="3565440" cy="291708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278" name="TextBox 47"/>
                <p:cNvSpPr/>
                <p:nvPr/>
              </p:nvSpPr>
              <p:spPr>
                <a:xfrm>
                  <a:off x="8377560" y="1707840"/>
                  <a:ext cx="3422880" cy="337680"/>
                </a:xfrm>
                <a:prstGeom prst="rect">
                  <a:avLst/>
                </a:prstGeom>
                <a:blipFill rotWithShape="0">
                  <a:blip r:embed="rId6"/>
                  <a:srcRect/>
                  <a:stretch/>
                </a:blip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0" lang="en-US" sz="1800" strike="noStrike" u="none">
                      <a:solidFill>
                        <a:srgbClr val="ffffff">
                          <a:alpha val="1000"/>
                        </a:srgbClr>
                      </a:solidFill>
                      <a:effectLst/>
                      <a:uFillTx/>
                      <a:latin typeface="Aptos"/>
                      <a:ea typeface="DejaVu Sans"/>
                    </a:rPr>
                    <a:t> </a:t>
                  </a:r>
                  <a:endParaRPr b="0" lang="es-CO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sp>
            <p:nvSpPr>
              <p:cNvPr id="279" name="TextBox 10"/>
              <p:cNvSpPr/>
              <p:nvPr/>
            </p:nvSpPr>
            <p:spPr>
              <a:xfrm>
                <a:off x="8205480" y="5253840"/>
                <a:ext cx="3868200" cy="1202040"/>
              </a:xfrm>
              <a:prstGeom prst="rect">
                <a:avLst/>
              </a:prstGeom>
              <a:blipFill rotWithShape="0">
                <a:blip r:embed="rId7"/>
                <a:srcRect/>
                <a:stretch/>
              </a:blipFill>
              <a:ln w="0">
                <a:solidFill>
                  <a:srgbClr val="0f9ed5">
                    <a:lumMod val="60000"/>
                    <a:lumOff val="40000"/>
                  </a:srgbClr>
                </a:solidFill>
              </a:ln>
              <a:effectLst>
                <a:glow rad="50760">
                  <a:srgbClr val="00a5e4">
                    <a:alpha val="20000"/>
                  </a:srgbClr>
                </a:glo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280" name="TextBox 36"/>
            <p:cNvSpPr/>
            <p:nvPr/>
          </p:nvSpPr>
          <p:spPr>
            <a:xfrm>
              <a:off x="7129800" y="1002960"/>
              <a:ext cx="3009240" cy="638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solidFill>
                <a:srgbClr val="0f9ed5">
                  <a:lumMod val="60000"/>
                  <a:lumOff val="40000"/>
                </a:srgbClr>
              </a:solidFill>
            </a:ln>
            <a:effectLst>
              <a:glow rad="50760">
                <a:srgbClr val="00a5e4">
                  <a:alpha val="20000"/>
                </a:srgbClr>
              </a:glo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Cambria Math"/>
                </a:rPr>
                <a:t>Post-Fab Tuning Simulation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81" name="Group 39"/>
          <p:cNvGrpSpPr/>
          <p:nvPr/>
        </p:nvGrpSpPr>
        <p:grpSpPr>
          <a:xfrm>
            <a:off x="433800" y="1030680"/>
            <a:ext cx="3777480" cy="5596200"/>
            <a:chOff x="433800" y="1030680"/>
            <a:chExt cx="3777480" cy="5596200"/>
          </a:xfrm>
        </p:grpSpPr>
        <p:grpSp>
          <p:nvGrpSpPr>
            <p:cNvPr id="282" name="Group 32"/>
            <p:cNvGrpSpPr/>
            <p:nvPr/>
          </p:nvGrpSpPr>
          <p:grpSpPr>
            <a:xfrm>
              <a:off x="600840" y="1429560"/>
              <a:ext cx="3422880" cy="1544400"/>
              <a:chOff x="600840" y="1429560"/>
              <a:chExt cx="3422880" cy="1544400"/>
            </a:xfrm>
          </p:grpSpPr>
          <p:grpSp>
            <p:nvGrpSpPr>
              <p:cNvPr id="283" name="Group 12"/>
              <p:cNvGrpSpPr/>
              <p:nvPr/>
            </p:nvGrpSpPr>
            <p:grpSpPr>
              <a:xfrm>
                <a:off x="600840" y="1798920"/>
                <a:ext cx="3422880" cy="1175040"/>
                <a:chOff x="600840" y="1798920"/>
                <a:chExt cx="3422880" cy="1175040"/>
              </a:xfrm>
            </p:grpSpPr>
            <p:pic>
              <p:nvPicPr>
                <p:cNvPr id="284" name="Picture 14" descr="A close-up of a screen&#10;&#10;AI-generated content may be incorrect.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600840" y="1798920"/>
                  <a:ext cx="3422880" cy="117504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285" name="TextBox 15"/>
                <p:cNvSpPr/>
                <p:nvPr/>
              </p:nvSpPr>
              <p:spPr>
                <a:xfrm>
                  <a:off x="600840" y="1798920"/>
                  <a:ext cx="459720" cy="363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0" lang="en-US" sz="1800" strike="noStrike" u="none">
                      <a:solidFill>
                        <a:schemeClr val="dk1"/>
                      </a:solidFill>
                      <a:effectLst/>
                      <a:uFillTx/>
                      <a:latin typeface="Aptos"/>
                      <a:ea typeface="DejaVu Sans"/>
                    </a:rPr>
                    <a:t>Ey</a:t>
                  </a:r>
                  <a:endParaRPr b="0" lang="es-CO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sp>
            <p:nvSpPr>
              <p:cNvPr id="286" name="TextBox 13"/>
              <p:cNvSpPr/>
              <p:nvPr/>
            </p:nvSpPr>
            <p:spPr>
              <a:xfrm>
                <a:off x="1701360" y="1429560"/>
                <a:ext cx="1242720" cy="368640"/>
              </a:xfrm>
              <a:prstGeom prst="rect">
                <a:avLst/>
              </a:prstGeom>
              <a:blipFill rotWithShape="0">
                <a:blip r:embed="rId9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87" name="Group 23"/>
            <p:cNvGrpSpPr/>
            <p:nvPr/>
          </p:nvGrpSpPr>
          <p:grpSpPr>
            <a:xfrm>
              <a:off x="560160" y="2981880"/>
              <a:ext cx="3503880" cy="3645000"/>
              <a:chOff x="560160" y="2981880"/>
              <a:chExt cx="3503880" cy="3645000"/>
            </a:xfrm>
          </p:grpSpPr>
          <p:grpSp>
            <p:nvGrpSpPr>
              <p:cNvPr id="288" name="Group 24"/>
              <p:cNvGrpSpPr/>
              <p:nvPr/>
            </p:nvGrpSpPr>
            <p:grpSpPr>
              <a:xfrm>
                <a:off x="560160" y="3358440"/>
                <a:ext cx="3503880" cy="3268440"/>
                <a:chOff x="560160" y="3358440"/>
                <a:chExt cx="3503880" cy="3268440"/>
              </a:xfrm>
            </p:grpSpPr>
            <p:pic>
              <p:nvPicPr>
                <p:cNvPr id="289" name="Picture 26" descr="A green screen with a green background&#10;&#10;AI-generated content may be incorrect."/>
                <p:cNvPicPr/>
                <p:nvPr/>
              </p:nvPicPr>
              <p:blipFill>
                <a:blip r:embed="rId10"/>
                <a:stretch/>
              </p:blipFill>
              <p:spPr>
                <a:xfrm>
                  <a:off x="560160" y="3358440"/>
                  <a:ext cx="3503880" cy="326844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290" name="TextBox 27"/>
                <p:cNvSpPr/>
                <p:nvPr/>
              </p:nvSpPr>
              <p:spPr>
                <a:xfrm>
                  <a:off x="565560" y="3358440"/>
                  <a:ext cx="459720" cy="363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0" lang="en-US" sz="1800" strike="noStrike" u="none">
                      <a:solidFill>
                        <a:schemeClr val="dk1"/>
                      </a:solidFill>
                      <a:effectLst/>
                      <a:uFillTx/>
                      <a:latin typeface="Aptos"/>
                      <a:ea typeface="DejaVu Sans"/>
                    </a:rPr>
                    <a:t>Ex</a:t>
                  </a:r>
                  <a:endParaRPr b="0" lang="es-CO" sz="18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sp>
            <p:nvSpPr>
              <p:cNvPr id="291" name="TextBox 23"/>
              <p:cNvSpPr/>
              <p:nvPr/>
            </p:nvSpPr>
            <p:spPr>
              <a:xfrm>
                <a:off x="981000" y="2981880"/>
                <a:ext cx="2491200" cy="368640"/>
              </a:xfrm>
              <a:prstGeom prst="rect">
                <a:avLst/>
              </a:prstGeom>
              <a:blipFill rotWithShape="0">
                <a:blip r:embed="rId11"/>
                <a:srcRect/>
                <a:stretch/>
              </a:blip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en-US" sz="1800" strike="noStrike" u="none">
                    <a:solidFill>
                      <a:srgbClr val="ffffff">
                        <a:alpha val="1000"/>
                      </a:srgbClr>
                    </a:solidFill>
                    <a:effectLst/>
                    <a:uFillTx/>
                    <a:latin typeface="Aptos"/>
                    <a:ea typeface="DejaVu Sans"/>
                  </a:rPr>
                  <a:t> </a:t>
                </a: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292" name="TextBox 38"/>
            <p:cNvSpPr/>
            <p:nvPr/>
          </p:nvSpPr>
          <p:spPr>
            <a:xfrm>
              <a:off x="433800" y="1030680"/>
              <a:ext cx="3777480" cy="638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solidFill>
                <a:srgbClr val="0f9ed5">
                  <a:lumMod val="60000"/>
                  <a:lumOff val="40000"/>
                </a:srgbClr>
              </a:solidFill>
            </a:ln>
            <a:effectLst>
              <a:glow rad="50760">
                <a:srgbClr val="00a5e4">
                  <a:alpha val="20000"/>
                </a:srgbClr>
              </a:glo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trike="noStrike" u="none">
                  <a:solidFill>
                    <a:schemeClr val="dk1"/>
                  </a:solidFill>
                  <a:effectLst/>
                  <a:uFillTx/>
                  <a:latin typeface="Aptos"/>
                  <a:ea typeface="Cambria Math"/>
                </a:rPr>
                <a:t>Particle Swarm Optimization (PSO)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294" name="TextBox 17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Fabrication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Fabrication Steps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TextBox 1"/>
          <p:cNvSpPr/>
          <p:nvPr/>
        </p:nvSpPr>
        <p:spPr>
          <a:xfrm>
            <a:off x="11801520" y="6447600"/>
            <a:ext cx="32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9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297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298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9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00" name="TextBox 30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1" name="Picture 33" descr="A screenshot of a computer game&#10;&#10;AI-generated content may be incorrect."/>
          <p:cNvPicPr/>
          <p:nvPr/>
        </p:nvPicPr>
        <p:blipFill>
          <a:blip r:embed="rId2"/>
          <a:stretch/>
        </p:blipFill>
        <p:spPr>
          <a:xfrm>
            <a:off x="561960" y="1066680"/>
            <a:ext cx="5911200" cy="559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2" name="TextBox 34"/>
          <p:cNvSpPr/>
          <p:nvPr/>
        </p:nvSpPr>
        <p:spPr>
          <a:xfrm>
            <a:off x="7042680" y="2136240"/>
            <a:ext cx="4777200" cy="255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solidFill>
              <a:srgbClr val="0f9ed5">
                <a:lumMod val="60000"/>
                <a:lumOff val="40000"/>
              </a:srgbClr>
            </a:solidFill>
          </a:ln>
          <a:effectLst>
            <a:glow rad="50760">
              <a:srgbClr val="00a5e4">
                <a:alpha val="2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DejaVu Sans"/>
              </a:rPr>
              <a:t>Challenges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and</a:t>
            </a:r>
            <a:r>
              <a:rPr b="1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b="1" lang="en-US" sz="1800" strike="noStrike" u="none">
                <a:solidFill>
                  <a:schemeClr val="accent6"/>
                </a:solidFill>
                <a:effectLst/>
                <a:uFillTx/>
                <a:latin typeface="Arial"/>
                <a:ea typeface="DejaVu Sans"/>
              </a:rPr>
              <a:t>Solutions: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DejaVu Sans"/>
              </a:rPr>
              <a:t>Strong adhesion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between positive resist and am-GSST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  <a:ea typeface="DejaVu San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b="1" lang="en-US" sz="1800" strike="noStrike" u="none">
                <a:solidFill>
                  <a:schemeClr val="accent6"/>
                </a:solidFill>
                <a:effectLst/>
                <a:uFillTx/>
                <a:latin typeface="Arial"/>
                <a:ea typeface="DejaVu Sans"/>
              </a:rPr>
              <a:t>50nm Oxide Coating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DejaVu Sans"/>
              </a:rPr>
              <a:t>Weak Adhesion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between Resist and Oxide Coating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  <a:ea typeface="DejaVu San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b="1" lang="en-US" sz="1800" strike="noStrike" u="none">
                <a:solidFill>
                  <a:schemeClr val="accent6"/>
                </a:solidFill>
                <a:effectLst/>
                <a:uFillTx/>
                <a:latin typeface="Arial"/>
                <a:ea typeface="DejaVu Sans"/>
              </a:rPr>
              <a:t>HMDS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DejaVu Sans"/>
              </a:rPr>
              <a:t>Charge Accumulation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due to Oxide Substrate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  <a:ea typeface="DejaVu San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b="1" lang="en-US" sz="1800" strike="noStrike" u="none">
                <a:solidFill>
                  <a:schemeClr val="accent6"/>
                </a:solidFill>
                <a:effectLst/>
                <a:uFillTx/>
                <a:latin typeface="Arial"/>
                <a:ea typeface="DejaVu Sans"/>
              </a:rPr>
              <a:t>AquaSave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DejaVu Sans"/>
              </a:rPr>
              <a:t>Oxidation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 of am-GSST over time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  <a:ea typeface="DejaVu San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b="1" lang="en-US" sz="1800" strike="noStrike" u="none">
                <a:solidFill>
                  <a:schemeClr val="accent6"/>
                </a:solidFill>
                <a:effectLst/>
                <a:uFillTx/>
                <a:latin typeface="Arial"/>
                <a:ea typeface="DejaVu Sans"/>
              </a:rPr>
              <a:t>Final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b="1" lang="en-US" sz="1800" strike="noStrike" u="none">
                <a:solidFill>
                  <a:schemeClr val="accent6"/>
                </a:solidFill>
                <a:effectLst/>
                <a:uFillTx/>
                <a:latin typeface="Arial"/>
                <a:ea typeface="DejaVu Sans"/>
              </a:rPr>
              <a:t>20nm Oxide Coating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04" name="TextBox 17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Fabrication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Fabricated Devices (Before)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TextBox 1"/>
          <p:cNvSpPr/>
          <p:nvPr/>
        </p:nvSpPr>
        <p:spPr>
          <a:xfrm>
            <a:off x="11801520" y="6447600"/>
            <a:ext cx="47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10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07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308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9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10" name="TextBox 30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11" name="Group 28"/>
          <p:cNvGrpSpPr/>
          <p:nvPr/>
        </p:nvGrpSpPr>
        <p:grpSpPr>
          <a:xfrm>
            <a:off x="2209320" y="1283400"/>
            <a:ext cx="7772760" cy="4964400"/>
            <a:chOff x="2209320" y="1283400"/>
            <a:chExt cx="7772760" cy="4964400"/>
          </a:xfrm>
        </p:grpSpPr>
        <p:pic>
          <p:nvPicPr>
            <p:cNvPr id="312" name="Picture 14" descr="A close-up of a microscope&#10;&#10;AI-generated content may be incorrect."/>
            <p:cNvPicPr/>
            <p:nvPr/>
          </p:nvPicPr>
          <p:blipFill>
            <a:blip r:embed="rId2"/>
            <a:srcRect l="0" t="0" r="0" b="11627"/>
            <a:stretch/>
          </p:blipFill>
          <p:spPr>
            <a:xfrm>
              <a:off x="7696800" y="3962520"/>
              <a:ext cx="2285280" cy="2285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3" name="Picture 16" descr="A close-up of a metal object&#10;&#10;AI-generated content may be incorrect."/>
            <p:cNvPicPr/>
            <p:nvPr/>
          </p:nvPicPr>
          <p:blipFill>
            <a:blip r:embed="rId3"/>
            <a:srcRect l="17800" t="0" r="15790" b="12280"/>
            <a:stretch/>
          </p:blipFill>
          <p:spPr>
            <a:xfrm>
              <a:off x="4724280" y="1876320"/>
              <a:ext cx="2742480" cy="4047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4" name="Picture 21" descr="A close-up of a microscope&#10;&#10;AI-generated content may be incorrect."/>
            <p:cNvPicPr/>
            <p:nvPr/>
          </p:nvPicPr>
          <p:blipFill>
            <a:blip r:embed="rId4"/>
            <a:srcRect l="0" t="0" r="0" b="10954"/>
            <a:stretch/>
          </p:blipFill>
          <p:spPr>
            <a:xfrm>
              <a:off x="7696800" y="1283400"/>
              <a:ext cx="2285280" cy="2285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5" name="Picture 23" descr="A close-up of a black and white photo&#10;&#10;AI-generated content may be incorrect."/>
            <p:cNvPicPr/>
            <p:nvPr/>
          </p:nvPicPr>
          <p:blipFill>
            <a:blip r:embed="rId5"/>
            <a:srcRect l="0" t="0" r="0" b="11109"/>
            <a:stretch/>
          </p:blipFill>
          <p:spPr>
            <a:xfrm>
              <a:off x="2209320" y="1283400"/>
              <a:ext cx="2285280" cy="2285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6" name="Picture 27" descr="A close-up of a microscope&#10;&#10;AI-generated content may be incorrect."/>
            <p:cNvPicPr/>
            <p:nvPr/>
          </p:nvPicPr>
          <p:blipFill>
            <a:blip r:embed="rId6"/>
            <a:srcRect l="0" t="0" r="0" b="12220"/>
            <a:stretch/>
          </p:blipFill>
          <p:spPr>
            <a:xfrm>
              <a:off x="2209320" y="3962520"/>
              <a:ext cx="2285280" cy="228528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18" name="TextBox 17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Fabrication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Fabricated Devices (After)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TextBox 1"/>
          <p:cNvSpPr/>
          <p:nvPr/>
        </p:nvSpPr>
        <p:spPr>
          <a:xfrm>
            <a:off x="11747880" y="6435000"/>
            <a:ext cx="47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11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21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322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24" name="TextBox 30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5" name="Picture 10" descr="A collage of images of different shapes&#10;&#10;AI-generated content may be incorrect."/>
          <p:cNvPicPr/>
          <p:nvPr/>
        </p:nvPicPr>
        <p:blipFill>
          <a:blip r:embed="rId2"/>
          <a:stretch/>
        </p:blipFill>
        <p:spPr>
          <a:xfrm>
            <a:off x="1065960" y="1088640"/>
            <a:ext cx="10362240" cy="5184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4"/>
          <p:cNvSpPr/>
          <p:nvPr/>
        </p:nvSpPr>
        <p:spPr>
          <a:xfrm>
            <a:off x="0" y="0"/>
            <a:ext cx="12191400" cy="913680"/>
          </a:xfrm>
          <a:prstGeom prst="rect">
            <a:avLst/>
          </a:prstGeom>
          <a:solidFill>
            <a:schemeClr val="dk2">
              <a:lumMod val="10000"/>
              <a:lumOff val="90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27" name="TextBox 17"/>
          <p:cNvSpPr/>
          <p:nvPr/>
        </p:nvSpPr>
        <p:spPr>
          <a:xfrm>
            <a:off x="303120" y="0"/>
            <a:ext cx="11888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5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Characterization</a:t>
            </a:r>
            <a:endParaRPr b="0" lang="es-CO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2">
                    <a:lumMod val="75000"/>
                    <a:lumOff val="25000"/>
                  </a:schemeClr>
                </a:solidFill>
                <a:effectLst/>
                <a:uFillTx/>
                <a:latin typeface="Arial"/>
                <a:ea typeface="DejaVu Sans"/>
              </a:rPr>
              <a:t>am-GSST Material Characterization (Ellipsometry)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TextBox 1"/>
          <p:cNvSpPr/>
          <p:nvPr/>
        </p:nvSpPr>
        <p:spPr>
          <a:xfrm>
            <a:off x="11801520" y="6447600"/>
            <a:ext cx="47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12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Rectangle 5"/>
          <p:cNvSpPr/>
          <p:nvPr/>
        </p:nvSpPr>
        <p:spPr>
          <a:xfrm>
            <a:off x="7560" y="2768040"/>
            <a:ext cx="294840" cy="182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80">
            <a:solidFill>
              <a:srgbClr val="4ea72e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30" name="Rectangle 8"/>
          <p:cNvSpPr/>
          <p:nvPr/>
        </p:nvSpPr>
        <p:spPr>
          <a:xfrm>
            <a:off x="7560" y="4605840"/>
            <a:ext cx="294840" cy="1828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80">
            <a:solidFill>
              <a:srgbClr val="e97132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pic>
        <p:nvPicPr>
          <p:cNvPr id="331" name="Picture 20" descr="A logo with a circle and a circle with a black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44280" y="6426000"/>
            <a:ext cx="405000" cy="40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2" name="Rectangle 19"/>
          <p:cNvSpPr/>
          <p:nvPr/>
        </p:nvSpPr>
        <p:spPr>
          <a:xfrm>
            <a:off x="8640" y="923400"/>
            <a:ext cx="300960" cy="1828080"/>
          </a:xfrm>
          <a:prstGeom prst="rect">
            <a:avLst/>
          </a:prstGeom>
          <a:solidFill>
            <a:schemeClr val="dk2">
              <a:lumMod val="50000"/>
              <a:lumOff val="50000"/>
            </a:schemeClr>
          </a:solidFill>
          <a:ln w="19080">
            <a:solidFill>
              <a:srgbClr val="0e2841">
                <a:lumMod val="90000"/>
                <a:lumOff val="1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Aptos"/>
              <a:ea typeface="DejaVu Sans"/>
            </a:endParaRPr>
          </a:p>
        </p:txBody>
      </p:sp>
      <p:sp>
        <p:nvSpPr>
          <p:cNvPr id="333" name="TextBox 30"/>
          <p:cNvSpPr/>
          <p:nvPr/>
        </p:nvSpPr>
        <p:spPr>
          <a:xfrm rot="16200000">
            <a:off x="-742320" y="1621440"/>
            <a:ext cx="18280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GSST on SiO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4" name="Picture 7" descr="A graph of different colors and sizes&#10;&#10;AI-generated content may be incorrect."/>
          <p:cNvPicPr/>
          <p:nvPr/>
        </p:nvPicPr>
        <p:blipFill>
          <a:blip r:embed="rId2"/>
          <a:stretch/>
        </p:blipFill>
        <p:spPr>
          <a:xfrm>
            <a:off x="492120" y="1859760"/>
            <a:ext cx="5632920" cy="313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5" name="Picture 9" descr=""/>
          <p:cNvPicPr/>
          <p:nvPr/>
        </p:nvPicPr>
        <p:blipFill>
          <a:blip r:embed="rId3"/>
          <a:stretch/>
        </p:blipFill>
        <p:spPr>
          <a:xfrm>
            <a:off x="6446520" y="1862640"/>
            <a:ext cx="5354280" cy="313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6" name="TextBox 11"/>
          <p:cNvSpPr/>
          <p:nvPr/>
        </p:nvSpPr>
        <p:spPr>
          <a:xfrm>
            <a:off x="4392360" y="5566680"/>
            <a:ext cx="3406680" cy="363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solidFill>
              <a:srgbClr val="0f9ed5">
                <a:lumMod val="60000"/>
                <a:lumOff val="40000"/>
              </a:srgbClr>
            </a:solidFill>
          </a:ln>
          <a:effectLst>
            <a:glow rad="50760">
              <a:srgbClr val="00a5e4">
                <a:alpha val="2000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Mean Squared Error (MSE) ≈ 5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TextBox 13"/>
          <p:cNvSpPr/>
          <p:nvPr/>
        </p:nvSpPr>
        <p:spPr>
          <a:xfrm>
            <a:off x="4800600" y="6449400"/>
            <a:ext cx="2590200" cy="3949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Aptos"/>
                <a:ea typeface="DejaVu Sans"/>
              </a:rPr>
              <a:t>Model Prepared by: Yi-Siou Huang, Rios Lab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7936</TotalTime>
  <Application>LibreOffice/25.2.4.3$Windows_X86_64 LibreOffice_project/33e196637044ead23f5c3226cde09b47731f7e27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2025-03-21T14:23:23Z</dcterms:created>
  <dc:creator>Trisha Chakraborty</dc:creator>
  <dc:description/>
  <dc:language>es-CO</dc:language>
  <cp:lastModifiedBy/>
  <dcterms:modified xsi:type="dcterms:W3CDTF">2025-07-23T17:31:19Z</dcterms:modified>
  <cp:revision>100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12</vt:r8>
  </property>
  <property fmtid="{D5CDD505-2E9C-101B-9397-08002B2CF9AE}" pid="3" name="PresentationFormat">
    <vt:lpwstr>Widescreen</vt:lpwstr>
  </property>
  <property fmtid="{D5CDD505-2E9C-101B-9397-08002B2CF9AE}" pid="4" name="Slides">
    <vt:r8>13</vt:r8>
  </property>
</Properties>
</file>